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application/octet-stream"/>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98" r:id="rId5"/>
    <p:sldId id="307" r:id="rId6"/>
    <p:sldId id="291" r:id="rId7"/>
    <p:sldId id="260" r:id="rId8"/>
    <p:sldId id="306" r:id="rId9"/>
    <p:sldId id="264" r:id="rId10"/>
    <p:sldId id="272" r:id="rId11"/>
    <p:sldId id="304" r:id="rId12"/>
    <p:sldId id="288" r:id="rId13"/>
    <p:sldId id="293" r:id="rId14"/>
    <p:sldId id="28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3" clrIdx="0">
    <p:extLst>
      <p:ext uri="{19B8F6BF-5375-455C-9EA6-DF929625EA0E}">
        <p15:presenceInfo xmlns:p15="http://schemas.microsoft.com/office/powerpoint/2012/main" userId="..." providerId="None"/>
      </p:ext>
    </p:extLst>
  </p:cmAuthor>
  <p:cmAuthor id="2" name="VAN DE LEEMPUT  Cecile" initials="VDLC" lastIdx="2" clrIdx="1">
    <p:extLst>
      <p:ext uri="{19B8F6BF-5375-455C-9EA6-DF929625EA0E}">
        <p15:presenceInfo xmlns:p15="http://schemas.microsoft.com/office/powerpoint/2012/main" userId="S::cecile.van.de.leemput@ulb.be::ee34258b-bd5d-490d-9219-1d9e1b857b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4874C4"/>
    <a:srgbClr val="43682A"/>
    <a:srgbClr val="49702E"/>
    <a:srgbClr val="5C8E3A"/>
    <a:srgbClr val="F2B800"/>
    <a:srgbClr val="0081E2"/>
    <a:srgbClr val="FAFA62"/>
    <a:srgbClr val="CDACE6"/>
    <a:srgbClr val="BD9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1800" autoAdjust="0"/>
  </p:normalViewPr>
  <p:slideViewPr>
    <p:cSldViewPr snapToGrid="0" snapToObjects="1">
      <p:cViewPr varScale="1">
        <p:scale>
          <a:sx n="91" d="100"/>
          <a:sy n="91" d="100"/>
        </p:scale>
        <p:origin x="254" y="62"/>
      </p:cViewPr>
      <p:guideLst>
        <p:guide orient="horz" pos="2160"/>
        <p:guide pos="3840"/>
      </p:guideLst>
    </p:cSldViewPr>
  </p:slideViewPr>
  <p:notesTextViewPr>
    <p:cViewPr>
      <p:scale>
        <a:sx n="1" d="1"/>
        <a:sy n="1" d="1"/>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A6504-3191-4EAB-8660-D46921AC6B0E}" type="datetimeFigureOut">
              <a:rPr lang="fr-BE" smtClean="0"/>
              <a:pPr/>
              <a:t>27-04-21</a:t>
            </a:fld>
            <a:endParaRPr lang="fr-BE"/>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56446-B30A-4192-9319-8A76932B1563}"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056446-B30A-4192-9319-8A76932B1563}" type="slidenum">
              <a:rPr lang="fr-BE" smtClean="0"/>
              <a:pPr/>
              <a:t>3</a:t>
            </a:fld>
            <a:endParaRPr lang="fr-BE"/>
          </a:p>
        </p:txBody>
      </p:sp>
    </p:spTree>
    <p:extLst>
      <p:ext uri="{BB962C8B-B14F-4D97-AF65-F5344CB8AC3E}">
        <p14:creationId xmlns:p14="http://schemas.microsoft.com/office/powerpoint/2010/main" val="402387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25D3E4BA-F9B6-4263-8E86-DBD480BAD079}" type="slidenum">
              <a:rPr lang="fr-BE" smtClean="0"/>
              <a:t>6</a:t>
            </a:fld>
            <a:endParaRPr lang="fr-BE"/>
          </a:p>
        </p:txBody>
      </p:sp>
    </p:spTree>
    <p:extLst>
      <p:ext uri="{BB962C8B-B14F-4D97-AF65-F5344CB8AC3E}">
        <p14:creationId xmlns:p14="http://schemas.microsoft.com/office/powerpoint/2010/main" val="339037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gn="just"/>
            <a:r>
              <a:rPr lang="fr-BE" sz="1200" dirty="0">
                <a:effectLst/>
                <a:latin typeface="Calibri" panose="020F0502020204030204" pitchFamily="34" charset="0"/>
                <a:ea typeface="Calibri" panose="020F0502020204030204" pitchFamily="34" charset="0"/>
                <a:cs typeface="Times New Roman" panose="02020603050405020304" pitchFamily="18" charset="0"/>
              </a:rPr>
              <a:t>attractivité (F(2, 20) = 4.065, p = .033)</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fr-BE" sz="1200" dirty="0">
                <a:effectLst/>
                <a:latin typeface="Calibri" panose="020F0502020204030204" pitchFamily="34" charset="0"/>
                <a:ea typeface="Calibri" panose="020F0502020204030204" pitchFamily="34" charset="0"/>
                <a:cs typeface="Times New Roman" panose="02020603050405020304" pitchFamily="18" charset="0"/>
              </a:rPr>
              <a:t>qualité de service améliorée (F(2, 20) = 7.280, p = .004)</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fr-BE" sz="1200" dirty="0">
                <a:effectLst/>
                <a:latin typeface="Calibri" panose="020F0502020204030204" pitchFamily="34" charset="0"/>
                <a:ea typeface="Calibri" panose="020F0502020204030204" pitchFamily="34" charset="0"/>
                <a:cs typeface="Times New Roman" panose="02020603050405020304" pitchFamily="18" charset="0"/>
              </a:rPr>
              <a:t>meilleure personnalisation de l’offre de service (F(2, 20) = 10.620, p = .001)</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r>
              <a:rPr lang="fr-BE" sz="1200" dirty="0">
                <a:effectLst/>
                <a:latin typeface="Calibri" panose="020F0502020204030204" pitchFamily="34" charset="0"/>
                <a:ea typeface="Calibri" panose="020F0502020204030204" pitchFamily="34" charset="0"/>
                <a:cs typeface="Times New Roman" panose="02020603050405020304" pitchFamily="18" charset="0"/>
              </a:rPr>
              <a:t>accroissement de la flexibilité de l’organisation (F(2, 20) = 6.573, p = .006)</a:t>
            </a:r>
            <a:endParaRPr lang="fr-FR"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BE" dirty="0"/>
          </a:p>
        </p:txBody>
      </p:sp>
      <p:sp>
        <p:nvSpPr>
          <p:cNvPr id="4" name="Espace réservé du numéro de diapositive 3"/>
          <p:cNvSpPr>
            <a:spLocks noGrp="1"/>
          </p:cNvSpPr>
          <p:nvPr>
            <p:ph type="sldNum" sz="quarter" idx="10"/>
          </p:nvPr>
        </p:nvSpPr>
        <p:spPr/>
        <p:txBody>
          <a:bodyPr/>
          <a:lstStyle/>
          <a:p>
            <a:fld id="{53056446-B30A-4192-9319-8A76932B1563}" type="slidenum">
              <a:rPr lang="fr-BE" smtClean="0"/>
              <a:pPr/>
              <a:t>8</a:t>
            </a:fld>
            <a:endParaRPr lang="fr-BE"/>
          </a:p>
        </p:txBody>
      </p:sp>
    </p:spTree>
    <p:extLst>
      <p:ext uri="{BB962C8B-B14F-4D97-AF65-F5344CB8AC3E}">
        <p14:creationId xmlns:p14="http://schemas.microsoft.com/office/powerpoint/2010/main" val="138038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3056446-B30A-4192-9319-8A76932B1563}" type="slidenum">
              <a:rPr lang="fr-BE" smtClean="0"/>
              <a:pPr/>
              <a:t>9</a:t>
            </a:fld>
            <a:endParaRPr lang="fr-BE"/>
          </a:p>
        </p:txBody>
      </p:sp>
    </p:spTree>
    <p:extLst>
      <p:ext uri="{BB962C8B-B14F-4D97-AF65-F5344CB8AC3E}">
        <p14:creationId xmlns:p14="http://schemas.microsoft.com/office/powerpoint/2010/main" val="205664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4C1F0-629C-A341-9397-4AE27A506F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B76C556-18BD-274C-91E1-A509B2903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6884082-75F5-D242-B47E-48B1476CD500}"/>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9E603009-C953-9B4D-9390-9E453E53D7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133398-C6AF-0F4F-87A7-027DEB058F17}"/>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20345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E4084-FAFA-D549-8207-282615A86C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3292698-77A8-324E-8A6E-80B8087418A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7F18B8-AFAD-E846-8C38-82113B5C3319}"/>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5EE036AA-A40E-054B-8213-CD307FE6A7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212049-929D-FF41-9D30-10FF8DCE7F30}"/>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350502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DEA78-C8C0-7A43-9654-308E986FA6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AF1C90-438B-F544-B6FA-CB4135ABDD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93049D-E5E0-C143-8C30-EF86A41999A3}"/>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32F30278-D0BC-4D44-893D-768A70B3F8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0957A8-1392-AF42-B07C-644853972ADC}"/>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124279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950CB3-3A21-3544-9615-49DA7784FD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AEDCFE-DFEE-3D45-A1C8-CB14AFB074F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DCE3E0-A084-B646-B3AB-592BC1302273}"/>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789E64AF-0CC3-4249-899D-63699458D9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6F18AA-E588-034E-84A7-57E60C9F270F}"/>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32917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F46DA-7A18-174B-8A1C-7F3C3F23CA1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4628D5-A491-4244-A84F-F48B1E3E0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BF27763-19D6-864C-A315-C898FDF4A163}"/>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ECE3D934-70A8-8F47-89BD-AD57E3A90E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9BB252-6289-774E-BB8D-BED35524D251}"/>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3768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F6D71-8C3E-3444-8ED1-63DD07FF94B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71F94D-FADF-F34A-957D-5192C81DDD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042FB23-5B4A-354A-A26C-EDFA0274A5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87E5B7A-D32D-DE41-8BB0-276167C29E47}"/>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6" name="Espace réservé du pied de page 5">
            <a:extLst>
              <a:ext uri="{FF2B5EF4-FFF2-40B4-BE49-F238E27FC236}">
                <a16:creationId xmlns:a16="http://schemas.microsoft.com/office/drawing/2014/main" id="{8EEA021B-5400-DC4B-8D78-17ACE7FA0C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C81DBF-0BB1-BF4F-8691-6E5EE0FCA588}"/>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229005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146A-33B2-EB41-8974-9339E2EC9B3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866B2B9-AF90-4444-A528-76182C8BF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2AD919-17DB-AD43-BFF5-656971A795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B087A8-A08E-1245-A444-F0646DCC4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8C0CEC7-BD76-1E4F-ABF4-F8F027F895A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438BDD-AB92-1642-9574-8BECD6E6E468}"/>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8" name="Espace réservé du pied de page 7">
            <a:extLst>
              <a:ext uri="{FF2B5EF4-FFF2-40B4-BE49-F238E27FC236}">
                <a16:creationId xmlns:a16="http://schemas.microsoft.com/office/drawing/2014/main" id="{B7AE0696-5F36-D841-99BD-7426896BA5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B266AD-0DE6-5141-B379-23F8DA2D4443}"/>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239520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C318C-FFC4-A34E-AFB8-E98A14A49CC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5DDC776-96FF-E449-B4A2-41724FCEB542}"/>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4" name="Espace réservé du pied de page 3">
            <a:extLst>
              <a:ext uri="{FF2B5EF4-FFF2-40B4-BE49-F238E27FC236}">
                <a16:creationId xmlns:a16="http://schemas.microsoft.com/office/drawing/2014/main" id="{B1C7E957-587C-634A-85BD-274970511FF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4E06BF-2A11-F649-A460-97FBD523C2CE}"/>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260279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3C69957-8CEE-614B-849C-D8CB8E41B8A0}"/>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3" name="Espace réservé du pied de page 2">
            <a:extLst>
              <a:ext uri="{FF2B5EF4-FFF2-40B4-BE49-F238E27FC236}">
                <a16:creationId xmlns:a16="http://schemas.microsoft.com/office/drawing/2014/main" id="{62967D91-8F3A-0E45-BCA3-8802C65B14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15F165A-16A6-594A-B0D1-B7B5D8A9DBE0}"/>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93971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7F148-183F-624C-AE3E-51FC1099DD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43037AB-6DA0-0442-ADBD-0C5FEF59D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A4F072-0A2B-274C-A66C-AB37E8A78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879FEA-3E1D-2E40-AD39-0D04B231FB69}"/>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6" name="Espace réservé du pied de page 5">
            <a:extLst>
              <a:ext uri="{FF2B5EF4-FFF2-40B4-BE49-F238E27FC236}">
                <a16:creationId xmlns:a16="http://schemas.microsoft.com/office/drawing/2014/main" id="{8E3A9B74-D3DC-8C42-ADB0-8BC8ACE626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179AD3-C9A9-A44E-B123-62AEBA23314D}"/>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284717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D56FB-8C8F-3249-8EED-06A27839BF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8D2769F-0433-F54F-B148-17583A7BC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97FBBA9-C11D-2B44-AEA1-617099A7B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D83D57-B995-F04B-BD57-32C0111A900A}"/>
              </a:ext>
            </a:extLst>
          </p:cNvPr>
          <p:cNvSpPr>
            <a:spLocks noGrp="1"/>
          </p:cNvSpPr>
          <p:nvPr>
            <p:ph type="dt" sz="half" idx="10"/>
          </p:nvPr>
        </p:nvSpPr>
        <p:spPr/>
        <p:txBody>
          <a:bodyPr/>
          <a:lstStyle/>
          <a:p>
            <a:fld id="{DBE99A06-933E-7641-89A4-A00067A2436F}" type="datetimeFigureOut">
              <a:rPr lang="fr-FR" smtClean="0"/>
              <a:pPr/>
              <a:t>27/04/2021</a:t>
            </a:fld>
            <a:endParaRPr lang="fr-FR"/>
          </a:p>
        </p:txBody>
      </p:sp>
      <p:sp>
        <p:nvSpPr>
          <p:cNvPr id="6" name="Espace réservé du pied de page 5">
            <a:extLst>
              <a:ext uri="{FF2B5EF4-FFF2-40B4-BE49-F238E27FC236}">
                <a16:creationId xmlns:a16="http://schemas.microsoft.com/office/drawing/2014/main" id="{CA845869-9E07-304E-A1D2-70E4CD33B3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89F768-F8B6-B843-A690-D4C8A88DACA3}"/>
              </a:ext>
            </a:extLst>
          </p:cNvPr>
          <p:cNvSpPr>
            <a:spLocks noGrp="1"/>
          </p:cNvSpPr>
          <p:nvPr>
            <p:ph type="sldNum" sz="quarter" idx="12"/>
          </p:nvPr>
        </p:nvSpPr>
        <p:spPr/>
        <p:txBody>
          <a:bodyPr/>
          <a:lstStyle/>
          <a:p>
            <a:fld id="{46F7CC6B-73EF-5448-A397-3B79938D2A14}" type="slidenum">
              <a:rPr lang="fr-FR" smtClean="0"/>
              <a:pPr/>
              <a:t>‹N°›</a:t>
            </a:fld>
            <a:endParaRPr lang="fr-FR"/>
          </a:p>
        </p:txBody>
      </p:sp>
    </p:spTree>
    <p:extLst>
      <p:ext uri="{BB962C8B-B14F-4D97-AF65-F5344CB8AC3E}">
        <p14:creationId xmlns:p14="http://schemas.microsoft.com/office/powerpoint/2010/main" val="97500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98DE63-5B64-CC40-9C3D-95B7FFF5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63DA701-9CC8-B845-AE6F-9F273FE9C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73AD43-5F93-074B-AE9C-253B80468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99A06-933E-7641-89A4-A00067A2436F}" type="datetimeFigureOut">
              <a:rPr lang="fr-FR" smtClean="0"/>
              <a:pPr/>
              <a:t>27/04/2021</a:t>
            </a:fld>
            <a:endParaRPr lang="fr-FR"/>
          </a:p>
        </p:txBody>
      </p:sp>
      <p:sp>
        <p:nvSpPr>
          <p:cNvPr id="5" name="Espace réservé du pied de page 4">
            <a:extLst>
              <a:ext uri="{FF2B5EF4-FFF2-40B4-BE49-F238E27FC236}">
                <a16:creationId xmlns:a16="http://schemas.microsoft.com/office/drawing/2014/main" id="{E7F3DB1A-BDC8-D943-A859-8DDA05A1A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52FC71-A2BD-9346-AF7A-3BB35A4811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7CC6B-73EF-5448-A397-3B79938D2A14}" type="slidenum">
              <a:rPr lang="fr-FR" smtClean="0"/>
              <a:pPr/>
              <a:t>‹N°›</a:t>
            </a:fld>
            <a:endParaRPr lang="fr-FR"/>
          </a:p>
        </p:txBody>
      </p:sp>
    </p:spTree>
    <p:extLst>
      <p:ext uri="{BB962C8B-B14F-4D97-AF65-F5344CB8AC3E}">
        <p14:creationId xmlns:p14="http://schemas.microsoft.com/office/powerpoint/2010/main" val="404396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psmart@ulb.ac.be"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tif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ous-titre 2">
            <a:extLst>
              <a:ext uri="{FF2B5EF4-FFF2-40B4-BE49-F238E27FC236}">
                <a16:creationId xmlns:a16="http://schemas.microsoft.com/office/drawing/2014/main" id="{8FB4686F-921B-2D44-9FBE-63AD71F0C185}"/>
              </a:ext>
            </a:extLst>
          </p:cNvPr>
          <p:cNvSpPr>
            <a:spLocks noGrp="1"/>
          </p:cNvSpPr>
          <p:nvPr>
            <p:ph type="subTitle" idx="1"/>
          </p:nvPr>
        </p:nvSpPr>
        <p:spPr>
          <a:xfrm>
            <a:off x="8921178" y="6028713"/>
            <a:ext cx="3110157" cy="673460"/>
          </a:xfrm>
        </p:spPr>
        <p:txBody>
          <a:bodyPr anchor="b">
            <a:normAutofit/>
          </a:bodyPr>
          <a:lstStyle/>
          <a:p>
            <a:pPr algn="r"/>
            <a:r>
              <a:rPr lang="fr-FR" sz="1600"/>
              <a:t>Mars 2021</a:t>
            </a:r>
            <a:endParaRPr lang="fr-FR" sz="1600" dirty="0"/>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348" y="680577"/>
            <a:ext cx="2161337" cy="2151634"/>
          </a:xfrm>
          <a:prstGeom prst="rect">
            <a:avLst/>
          </a:prstGeom>
        </p:spPr>
      </p:pic>
      <p:sp>
        <p:nvSpPr>
          <p:cNvPr id="4" name="ZoneTexte 3"/>
          <p:cNvSpPr txBox="1"/>
          <p:nvPr/>
        </p:nvSpPr>
        <p:spPr>
          <a:xfrm>
            <a:off x="599437" y="4525509"/>
            <a:ext cx="5348834" cy="923330"/>
          </a:xfrm>
          <a:prstGeom prst="rect">
            <a:avLst/>
          </a:prstGeom>
          <a:noFill/>
        </p:spPr>
        <p:txBody>
          <a:bodyPr wrap="square" rtlCol="0">
            <a:spAutoFit/>
          </a:bodyPr>
          <a:lstStyle/>
          <a:p>
            <a:endParaRPr lang="fr-BE"/>
          </a:p>
          <a:p>
            <a:endParaRPr lang="fr-BE" dirty="0"/>
          </a:p>
        </p:txBody>
      </p:sp>
      <p:sp>
        <p:nvSpPr>
          <p:cNvPr id="19" name="ZoneTexte 18">
            <a:extLst>
              <a:ext uri="{FF2B5EF4-FFF2-40B4-BE49-F238E27FC236}">
                <a16:creationId xmlns:a16="http://schemas.microsoft.com/office/drawing/2014/main" id="{28ED7E2D-EBB1-4B06-90E4-308C4BAC1AEB}"/>
              </a:ext>
            </a:extLst>
          </p:cNvPr>
          <p:cNvSpPr txBox="1"/>
          <p:nvPr/>
        </p:nvSpPr>
        <p:spPr>
          <a:xfrm>
            <a:off x="1991154" y="3434513"/>
            <a:ext cx="4100865" cy="954107"/>
          </a:xfrm>
          <a:prstGeom prst="rect">
            <a:avLst/>
          </a:prstGeom>
          <a:noFill/>
        </p:spPr>
        <p:txBody>
          <a:bodyPr wrap="square" rtlCol="0">
            <a:spAutoFit/>
          </a:bodyPr>
          <a:lstStyle/>
          <a:p>
            <a:pPr algn="just"/>
            <a:r>
              <a:rPr lang="fr-FR" sz="1400" dirty="0">
                <a:cs typeface="Arial" panose="020B0604020202020204" pitchFamily="34" charset="0"/>
              </a:rPr>
              <a:t>Cap-SMART vise à analyser, dans une perspective </a:t>
            </a:r>
            <a:r>
              <a:rPr lang="fr-BE" sz="1400" dirty="0">
                <a:cs typeface="Arial" panose="020B0604020202020204" pitchFamily="34" charset="0"/>
              </a:rPr>
              <a:t>transdisciplinaire et </a:t>
            </a:r>
            <a:r>
              <a:rPr lang="fr-FR" sz="1400" dirty="0">
                <a:cs typeface="Arial" panose="020B0604020202020204" pitchFamily="34" charset="0"/>
              </a:rPr>
              <a:t>durable, l’adoption technologique dans le secteur touristique et ses effets sur l’emploi et le travail en </a:t>
            </a:r>
            <a:r>
              <a:rPr lang="fr-FR" sz="1400">
                <a:cs typeface="Arial" panose="020B0604020202020204" pitchFamily="34" charset="0"/>
              </a:rPr>
              <a:t>Région Bruxelles-Capitale.</a:t>
            </a:r>
            <a:endParaRPr lang="fr-BE" sz="1400" dirty="0">
              <a:cs typeface="Arial" panose="020B0604020202020204" pitchFamily="34" charset="0"/>
            </a:endParaRPr>
          </a:p>
        </p:txBody>
      </p:sp>
      <p:sp>
        <p:nvSpPr>
          <p:cNvPr id="20" name="Titre 18">
            <a:extLst>
              <a:ext uri="{FF2B5EF4-FFF2-40B4-BE49-F238E27FC236}">
                <a16:creationId xmlns:a16="http://schemas.microsoft.com/office/drawing/2014/main" id="{BCBB67CD-515F-467A-829D-FA5B15FB4329}"/>
              </a:ext>
            </a:extLst>
          </p:cNvPr>
          <p:cNvSpPr txBox="1">
            <a:spLocks/>
          </p:cNvSpPr>
          <p:nvPr/>
        </p:nvSpPr>
        <p:spPr>
          <a:xfrm>
            <a:off x="731836" y="4414710"/>
            <a:ext cx="5713259" cy="1020279"/>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r>
              <a:rPr lang="fr-BE" sz="1400" dirty="0"/>
              <a:t>Projet réalisé par</a:t>
            </a:r>
          </a:p>
          <a:p>
            <a:pPr fontAlgn="base"/>
            <a:r>
              <a:rPr lang="fr-BE" sz="1400" b="1" dirty="0"/>
              <a:t>CLOQUET Isabelle, BAUTHIER Isabelle, JUZIAK Vincent </a:t>
            </a:r>
            <a:r>
              <a:rPr lang="fr-BE" sz="1400" dirty="0"/>
              <a:t>(</a:t>
            </a:r>
            <a:r>
              <a:rPr lang="fr-BE" sz="1400" dirty="0" err="1"/>
              <a:t>LIToTeS</a:t>
            </a:r>
            <a:r>
              <a:rPr lang="fr-BE" sz="1400" dirty="0"/>
              <a:t>-ULB)</a:t>
            </a:r>
            <a:br>
              <a:rPr lang="fr-BE" sz="1400" dirty="0"/>
            </a:br>
            <a:r>
              <a:rPr lang="fr-BE" sz="1400" b="1" dirty="0"/>
              <a:t>VAN DE LEEMPUT Cécile, HELLEMANS Catherine, FLANDRIN Pierre</a:t>
            </a:r>
            <a:r>
              <a:rPr lang="fr-BE" sz="1400" dirty="0"/>
              <a:t> (</a:t>
            </a:r>
            <a:r>
              <a:rPr lang="fr-BE" sz="1400" dirty="0" err="1"/>
              <a:t>PsyTC</a:t>
            </a:r>
            <a:r>
              <a:rPr lang="fr-BE" sz="1400" dirty="0"/>
              <a:t>-ULB) </a:t>
            </a:r>
          </a:p>
          <a:p>
            <a:pPr fontAlgn="base"/>
            <a:r>
              <a:rPr lang="fr-BE" sz="1400" dirty="0">
                <a:hlinkClick r:id="rId3"/>
              </a:rPr>
              <a:t>capsmart@ulb.ac.be</a:t>
            </a:r>
            <a:r>
              <a:rPr lang="fr-BE" sz="1400" dirty="0"/>
              <a:t> </a:t>
            </a:r>
          </a:p>
          <a:p>
            <a:pPr fontAlgn="base"/>
            <a:endParaRPr lang="fr-BE" sz="1100" dirty="0"/>
          </a:p>
        </p:txBody>
      </p:sp>
      <p:sp>
        <p:nvSpPr>
          <p:cNvPr id="22" name="ZoneTexte 21">
            <a:extLst>
              <a:ext uri="{FF2B5EF4-FFF2-40B4-BE49-F238E27FC236}">
                <a16:creationId xmlns:a16="http://schemas.microsoft.com/office/drawing/2014/main" id="{B0807C05-8B70-49EC-A82B-0B72A10B6279}"/>
              </a:ext>
            </a:extLst>
          </p:cNvPr>
          <p:cNvSpPr txBox="1"/>
          <p:nvPr/>
        </p:nvSpPr>
        <p:spPr>
          <a:xfrm>
            <a:off x="1586910" y="5579918"/>
            <a:ext cx="3370923" cy="830997"/>
          </a:xfrm>
          <a:prstGeom prst="rect">
            <a:avLst/>
          </a:prstGeom>
          <a:noFill/>
        </p:spPr>
        <p:txBody>
          <a:bodyPr wrap="none" rtlCol="0">
            <a:spAutoFit/>
          </a:bodyPr>
          <a:lstStyle/>
          <a:p>
            <a:r>
              <a:rPr lang="fr-BE" sz="1600" dirty="0"/>
              <a:t>Projet financé par </a:t>
            </a:r>
            <a:r>
              <a:rPr lang="fr-BE" sz="1600" dirty="0" err="1"/>
              <a:t>Innoviris</a:t>
            </a:r>
            <a:r>
              <a:rPr lang="fr-BE" sz="1600" dirty="0"/>
              <a:t> 2018-2022</a:t>
            </a:r>
          </a:p>
          <a:p>
            <a:pPr lvl="0" algn="ctr"/>
            <a:r>
              <a:rPr lang="fr-BE" sz="1600" dirty="0">
                <a:solidFill>
                  <a:prstClr val="black"/>
                </a:solidFill>
              </a:rPr>
              <a:t>2018-Anticipate-025</a:t>
            </a:r>
          </a:p>
          <a:p>
            <a:endParaRPr lang="fr-BE" sz="1600" dirty="0"/>
          </a:p>
        </p:txBody>
      </p:sp>
      <p:sp>
        <p:nvSpPr>
          <p:cNvPr id="24" name="Titre 1">
            <a:extLst>
              <a:ext uri="{FF2B5EF4-FFF2-40B4-BE49-F238E27FC236}">
                <a16:creationId xmlns:a16="http://schemas.microsoft.com/office/drawing/2014/main" id="{9D94D2B3-F791-4875-A948-949FA0508B81}"/>
              </a:ext>
            </a:extLst>
          </p:cNvPr>
          <p:cNvSpPr txBox="1">
            <a:spLocks/>
          </p:cNvSpPr>
          <p:nvPr/>
        </p:nvSpPr>
        <p:spPr>
          <a:xfrm>
            <a:off x="6461759" y="-184714"/>
            <a:ext cx="5364481" cy="556388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fr-FR" sz="3600" dirty="0">
                <a:solidFill>
                  <a:schemeClr val="accent1">
                    <a:lumMod val="75000"/>
                  </a:schemeClr>
                </a:solidFill>
                <a:latin typeface="+mn-lt"/>
              </a:rPr>
            </a:br>
            <a:r>
              <a:rPr lang="fr-FR" sz="3600" dirty="0">
                <a:solidFill>
                  <a:schemeClr val="accent1">
                    <a:lumMod val="75000"/>
                  </a:schemeClr>
                </a:solidFill>
                <a:latin typeface="+mn-lt"/>
              </a:rPr>
              <a:t>Les hôtels </a:t>
            </a:r>
          </a:p>
          <a:p>
            <a:endParaRPr lang="fr-FR" sz="3600" dirty="0">
              <a:solidFill>
                <a:schemeClr val="accent1">
                  <a:lumMod val="75000"/>
                </a:schemeClr>
              </a:solidFill>
              <a:latin typeface="+mn-lt"/>
            </a:endParaRPr>
          </a:p>
          <a:p>
            <a:r>
              <a:rPr lang="fr-FR" sz="2800" dirty="0">
                <a:solidFill>
                  <a:schemeClr val="accent1">
                    <a:lumMod val="75000"/>
                  </a:schemeClr>
                </a:solidFill>
                <a:latin typeface="+mn-lt"/>
              </a:rPr>
              <a:t>Utilisation des technologies intelligentes en Région de Bruxelles-Capitale</a:t>
            </a:r>
            <a:br>
              <a:rPr lang="fr-FR" sz="3600" dirty="0">
                <a:solidFill>
                  <a:schemeClr val="accent1">
                    <a:lumMod val="75000"/>
                  </a:schemeClr>
                </a:solidFill>
                <a:latin typeface="+mn-lt"/>
              </a:rPr>
            </a:br>
            <a:r>
              <a:rPr lang="fr-FR" sz="3600" dirty="0">
                <a:solidFill>
                  <a:schemeClr val="accent1">
                    <a:lumMod val="75000"/>
                  </a:schemeClr>
                </a:solidFill>
                <a:latin typeface="+mn-lt"/>
              </a:rPr>
              <a:t> </a:t>
            </a:r>
            <a:br>
              <a:rPr lang="fr-FR" sz="3600" dirty="0">
                <a:solidFill>
                  <a:schemeClr val="accent1">
                    <a:lumMod val="75000"/>
                  </a:schemeClr>
                </a:solidFill>
                <a:latin typeface="+mn-lt"/>
              </a:rPr>
            </a:br>
            <a:endParaRPr lang="fr-FR" sz="3600" dirty="0">
              <a:solidFill>
                <a:schemeClr val="accent1">
                  <a:lumMod val="75000"/>
                </a:schemeClr>
              </a:solidFill>
              <a:latin typeface="+mn-lt"/>
            </a:endParaRPr>
          </a:p>
        </p:txBody>
      </p:sp>
      <p:pic>
        <p:nvPicPr>
          <p:cNvPr id="25" name="Image 24">
            <a:extLst>
              <a:ext uri="{FF2B5EF4-FFF2-40B4-BE49-F238E27FC236}">
                <a16:creationId xmlns:a16="http://schemas.microsoft.com/office/drawing/2014/main" id="{5F38B5AC-E0E3-4BAF-A4BD-D526F8259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98" y="4359017"/>
            <a:ext cx="1401582" cy="1325564"/>
          </a:xfrm>
          <a:prstGeom prst="rect">
            <a:avLst/>
          </a:prstGeom>
        </p:spPr>
      </p:pic>
      <p:pic>
        <p:nvPicPr>
          <p:cNvPr id="26" name="Picture 2" descr="https://cdn2.nextinpact.com/compress/900-435/images/bd/wide-linked-media/24068.jpg">
            <a:extLst>
              <a:ext uri="{FF2B5EF4-FFF2-40B4-BE49-F238E27FC236}">
                <a16:creationId xmlns:a16="http://schemas.microsoft.com/office/drawing/2014/main" id="{2DB1A7E2-CA02-4903-B41F-1EBAD09DA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5978" y="5242712"/>
            <a:ext cx="1820357" cy="88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9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349088"/>
            <a:ext cx="10515600" cy="475903"/>
          </a:xfrm>
        </p:spPr>
        <p:txBody>
          <a:bodyPr>
            <a:normAutofit fontScale="90000"/>
          </a:bodyPr>
          <a:lstStyle/>
          <a:p>
            <a:r>
              <a:rPr lang="fr-FR" sz="3600" b="1" dirty="0">
                <a:latin typeface="+mn-lt"/>
              </a:rPr>
              <a:t>Typologie alternative : observations et illustrations </a:t>
            </a:r>
            <a:endParaRPr lang="fr-BE"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83497529"/>
              </p:ext>
            </p:extLst>
          </p:nvPr>
        </p:nvGraphicFramePr>
        <p:xfrm>
          <a:off x="674556" y="1155783"/>
          <a:ext cx="11317575" cy="5462926"/>
        </p:xfrm>
        <a:graphic>
          <a:graphicData uri="http://schemas.openxmlformats.org/drawingml/2006/table">
            <a:tbl>
              <a:tblPr firstRow="1" bandRow="1">
                <a:tableStyleId>{5C22544A-7EE6-4342-B048-85BDC9FD1C3A}</a:tableStyleId>
              </a:tblPr>
              <a:tblGrid>
                <a:gridCol w="3192906">
                  <a:extLst>
                    <a:ext uri="{9D8B030D-6E8A-4147-A177-3AD203B41FA5}">
                      <a16:colId xmlns:a16="http://schemas.microsoft.com/office/drawing/2014/main" val="3674511384"/>
                    </a:ext>
                  </a:extLst>
                </a:gridCol>
                <a:gridCol w="3342807">
                  <a:extLst>
                    <a:ext uri="{9D8B030D-6E8A-4147-A177-3AD203B41FA5}">
                      <a16:colId xmlns:a16="http://schemas.microsoft.com/office/drawing/2014/main" val="3314768667"/>
                    </a:ext>
                  </a:extLst>
                </a:gridCol>
                <a:gridCol w="4781862">
                  <a:extLst>
                    <a:ext uri="{9D8B030D-6E8A-4147-A177-3AD203B41FA5}">
                      <a16:colId xmlns:a16="http://schemas.microsoft.com/office/drawing/2014/main" val="2669471336"/>
                    </a:ext>
                  </a:extLst>
                </a:gridCol>
              </a:tblGrid>
              <a:tr h="327455">
                <a:tc>
                  <a:txBody>
                    <a:bodyPr/>
                    <a:lstStyle/>
                    <a:p>
                      <a:pPr algn="ctr"/>
                      <a:r>
                        <a:rPr lang="fr-BE" sz="1600" dirty="0"/>
                        <a:t>Types de technologie </a:t>
                      </a:r>
                    </a:p>
                  </a:txBody>
                  <a:tcPr>
                    <a:solidFill>
                      <a:schemeClr val="accent1">
                        <a:lumMod val="50000"/>
                      </a:schemeClr>
                    </a:solidFill>
                  </a:tcPr>
                </a:tc>
                <a:tc>
                  <a:txBody>
                    <a:bodyPr/>
                    <a:lstStyle/>
                    <a:p>
                      <a:pPr algn="ctr"/>
                      <a:r>
                        <a:rPr lang="fr-BE" sz="1600" dirty="0"/>
                        <a:t>Observations </a:t>
                      </a:r>
                    </a:p>
                  </a:txBody>
                  <a:tcPr>
                    <a:solidFill>
                      <a:schemeClr val="accent1">
                        <a:lumMod val="50000"/>
                      </a:schemeClr>
                    </a:solidFill>
                  </a:tcPr>
                </a:tc>
                <a:tc>
                  <a:txBody>
                    <a:bodyPr/>
                    <a:lstStyle/>
                    <a:p>
                      <a:pPr algn="ctr"/>
                      <a:r>
                        <a:rPr lang="fr-BE" sz="1600" dirty="0"/>
                        <a:t>Illustrations</a:t>
                      </a:r>
                    </a:p>
                  </a:txBody>
                  <a:tcPr>
                    <a:solidFill>
                      <a:schemeClr val="accent1">
                        <a:lumMod val="50000"/>
                      </a:schemeClr>
                    </a:solidFill>
                  </a:tcPr>
                </a:tc>
                <a:extLst>
                  <a:ext uri="{0D108BD9-81ED-4DB2-BD59-A6C34878D82A}">
                    <a16:rowId xmlns:a16="http://schemas.microsoft.com/office/drawing/2014/main" val="4164173342"/>
                  </a:ext>
                </a:extLst>
              </a:tr>
              <a:tr h="860602">
                <a:tc>
                  <a:txBody>
                    <a:bodyPr/>
                    <a:lstStyle/>
                    <a:p>
                      <a:pPr algn="l"/>
                      <a:r>
                        <a:rPr lang="fr-BE" sz="1600" b="1" dirty="0"/>
                        <a:t>Technologies de gestion</a:t>
                      </a:r>
                    </a:p>
                  </a:txBody>
                  <a:tcPr>
                    <a:solidFill>
                      <a:schemeClr val="accent1">
                        <a:lumMod val="20000"/>
                        <a:lumOff val="80000"/>
                      </a:schemeClr>
                    </a:solidFill>
                  </a:tcPr>
                </a:tc>
                <a:tc>
                  <a:txBody>
                    <a:bodyPr/>
                    <a:lstStyle/>
                    <a:p>
                      <a:pPr marL="0" indent="0" algn="l">
                        <a:buFont typeface="Wingdings" panose="05000000000000000000" pitchFamily="2" charset="2"/>
                        <a:buNone/>
                      </a:pPr>
                      <a:r>
                        <a:rPr lang="fr-BE" sz="1400" dirty="0"/>
                        <a:t>- Systèmes PMS et CRM généralement interconnectés</a:t>
                      </a:r>
                    </a:p>
                    <a:p>
                      <a:pPr marL="0" indent="0" algn="l">
                        <a:buFont typeface="Wingdings" panose="05000000000000000000" pitchFamily="2" charset="2"/>
                        <a:buNone/>
                      </a:pPr>
                      <a:r>
                        <a:rPr lang="fr-BE" sz="1400" dirty="0"/>
                        <a:t>- Logiciels de gestion majoritairement interopérables</a:t>
                      </a:r>
                    </a:p>
                  </a:txBody>
                  <a:tcPr>
                    <a:solidFill>
                      <a:schemeClr val="accent1">
                        <a:lumMod val="20000"/>
                        <a:lumOff val="80000"/>
                      </a:schemeClr>
                    </a:solidFill>
                  </a:tcPr>
                </a:tc>
                <a:tc>
                  <a:txBody>
                    <a:bodyPr/>
                    <a:lstStyle/>
                    <a:p>
                      <a:r>
                        <a:rPr lang="fr-BE" sz="1300" i="1" dirty="0"/>
                        <a:t>« Donc les critères d’adoption sont souvent: est-ce </a:t>
                      </a:r>
                      <a:r>
                        <a:rPr lang="fr-BE" sz="1300" i="1" dirty="0" err="1"/>
                        <a:t>interfaçable</a:t>
                      </a:r>
                      <a:r>
                        <a:rPr lang="fr-BE" sz="1300" i="1" dirty="0"/>
                        <a:t> avec nos systèmes actuels ? C’est vraiment la première chose qu’on prend en compte. » </a:t>
                      </a:r>
                      <a:r>
                        <a:rPr lang="fr-BE" sz="1300" i="1" baseline="0" dirty="0"/>
                        <a:t> </a:t>
                      </a:r>
                      <a:r>
                        <a:rPr lang="fr-BE" sz="1300" i="0" dirty="0"/>
                        <a:t>(Gestionnaire 2)</a:t>
                      </a:r>
                    </a:p>
                  </a:txBody>
                  <a:tcPr>
                    <a:solidFill>
                      <a:schemeClr val="accent1">
                        <a:lumMod val="20000"/>
                        <a:lumOff val="80000"/>
                      </a:schemeClr>
                    </a:solidFill>
                  </a:tcPr>
                </a:tc>
                <a:extLst>
                  <a:ext uri="{0D108BD9-81ED-4DB2-BD59-A6C34878D82A}">
                    <a16:rowId xmlns:a16="http://schemas.microsoft.com/office/drawing/2014/main" val="697466324"/>
                  </a:ext>
                </a:extLst>
              </a:tr>
              <a:tr h="1266627">
                <a:tc>
                  <a:txBody>
                    <a:bodyPr/>
                    <a:lstStyle/>
                    <a:p>
                      <a:pPr algn="l"/>
                      <a:r>
                        <a:rPr lang="fr-BE" sz="1600" b="1" dirty="0"/>
                        <a:t>Technologies </a:t>
                      </a:r>
                    </a:p>
                    <a:p>
                      <a:pPr algn="l"/>
                      <a:r>
                        <a:rPr lang="fr-BE" sz="1600" b="1" dirty="0"/>
                        <a:t>de communication</a:t>
                      </a:r>
                    </a:p>
                    <a:p>
                      <a:pPr algn="l"/>
                      <a:endParaRPr lang="fr-BE" sz="1400" b="1" dirty="0"/>
                    </a:p>
                  </a:txBody>
                  <a:tcPr>
                    <a:solidFill>
                      <a:srgbClr val="F1F3F9"/>
                    </a:solidFill>
                  </a:tcPr>
                </a:tc>
                <a:tc>
                  <a:txBody>
                    <a:bodyPr/>
                    <a:lstStyle/>
                    <a:p>
                      <a:pPr marL="0" indent="0" algn="l">
                        <a:buFont typeface="Wingdings" panose="05000000000000000000" pitchFamily="2" charset="2"/>
                        <a:buNone/>
                      </a:pPr>
                      <a:r>
                        <a:rPr lang="fr-BE" sz="1400" dirty="0"/>
                        <a:t>- Majorité de systèmes classiques</a:t>
                      </a:r>
                    </a:p>
                    <a:p>
                      <a:pPr marL="0" indent="0" algn="l">
                        <a:buFont typeface="Wingdings" panose="05000000000000000000" pitchFamily="2" charset="2"/>
                        <a:buNone/>
                      </a:pPr>
                      <a:r>
                        <a:rPr lang="fr-BE" sz="1400" dirty="0"/>
                        <a:t>- Chatbot pas assez efficace ni interopérable</a:t>
                      </a:r>
                    </a:p>
                    <a:p>
                      <a:pPr algn="l"/>
                      <a:endParaRPr lang="fr-BE" sz="1400" dirty="0"/>
                    </a:p>
                  </a:txBody>
                  <a:tcPr>
                    <a:solidFill>
                      <a:srgbClr val="F1F3F9"/>
                    </a:solidFill>
                  </a:tcPr>
                </a:tc>
                <a:tc>
                  <a:txBody>
                    <a:bodyPr/>
                    <a:lstStyle/>
                    <a:p>
                      <a:r>
                        <a:rPr lang="fr-BE" sz="1300" i="1" dirty="0"/>
                        <a:t>« j’ai testé ça il y a 5 ans, un </a:t>
                      </a:r>
                      <a:r>
                        <a:rPr lang="fr-BE" sz="1300" i="1" dirty="0" err="1"/>
                        <a:t>chatbot</a:t>
                      </a:r>
                      <a:r>
                        <a:rPr lang="fr-BE" sz="1300" i="1" dirty="0"/>
                        <a:t>, avant que ce ne soit la mode, et alors le problème, à l’époque, c’est: qui répond à ce </a:t>
                      </a:r>
                      <a:r>
                        <a:rPr lang="fr-BE" sz="1300" i="1" dirty="0" err="1"/>
                        <a:t>chatbot</a:t>
                      </a:r>
                      <a:r>
                        <a:rPr lang="fr-BE" sz="1300" i="1" dirty="0"/>
                        <a:t>? Alors, il y a le bot qui le fait, mais ça ce n’est pas encore au point, l’intelligence artificielle des bots, c’est bien sur papier quand le commercial essaie de te le vendre, mais dans les faits, ça ne marche pas, c’est pas terrible. » </a:t>
                      </a:r>
                      <a:r>
                        <a:rPr lang="fr-BE" sz="1300" i="1" baseline="0" dirty="0"/>
                        <a:t> </a:t>
                      </a:r>
                      <a:r>
                        <a:rPr lang="fr-BE" sz="1300" i="0" dirty="0"/>
                        <a:t>(Gestionnaire 3)</a:t>
                      </a:r>
                    </a:p>
                  </a:txBody>
                  <a:tcPr>
                    <a:solidFill>
                      <a:srgbClr val="F1F3F9"/>
                    </a:solidFill>
                  </a:tcPr>
                </a:tc>
                <a:extLst>
                  <a:ext uri="{0D108BD9-81ED-4DB2-BD59-A6C34878D82A}">
                    <a16:rowId xmlns:a16="http://schemas.microsoft.com/office/drawing/2014/main" val="1842833895"/>
                  </a:ext>
                </a:extLst>
              </a:tr>
              <a:tr h="982366">
                <a:tc>
                  <a:txBody>
                    <a:bodyPr/>
                    <a:lstStyle/>
                    <a:p>
                      <a:pPr algn="l"/>
                      <a:r>
                        <a:rPr lang="fr-BE" sz="1600" b="1" dirty="0"/>
                        <a:t>Technologies</a:t>
                      </a:r>
                    </a:p>
                    <a:p>
                      <a:pPr algn="l"/>
                      <a:r>
                        <a:rPr lang="fr-BE" sz="1600" b="1" dirty="0"/>
                        <a:t>d’accueil</a:t>
                      </a:r>
                    </a:p>
                    <a:p>
                      <a:pPr algn="l"/>
                      <a:endParaRPr lang="fr-BE" sz="1400" b="1"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BE" sz="1400" dirty="0"/>
                        <a:t>- Désintermédiation de l’accueil via smartphones quasi généralisée</a:t>
                      </a:r>
                    </a:p>
                    <a:p>
                      <a:pPr algn="l"/>
                      <a:endParaRPr lang="fr-BE" sz="1400" dirty="0"/>
                    </a:p>
                  </a:txBody>
                  <a:tcPr>
                    <a:solidFill>
                      <a:schemeClr val="accent1">
                        <a:lumMod val="20000"/>
                        <a:lumOff val="80000"/>
                      </a:schemeClr>
                    </a:solidFill>
                  </a:tcPr>
                </a:tc>
                <a:tc>
                  <a:txBody>
                    <a:bodyPr/>
                    <a:lstStyle/>
                    <a:p>
                      <a:r>
                        <a:rPr lang="fr-BE" sz="1300" i="1" dirty="0"/>
                        <a:t>« Nous avons mis en place l’envoi automatique de l'accès en chambre via SMS ou via email. Le client ne sera en fait même plus obligé de passer par la réception pour pouvoir séjourner chez nous. » </a:t>
                      </a:r>
                    </a:p>
                    <a:p>
                      <a:r>
                        <a:rPr lang="fr-BE" sz="1300" i="0" dirty="0"/>
                        <a:t>(Gestionnaire 6)</a:t>
                      </a:r>
                    </a:p>
                  </a:txBody>
                  <a:tcPr>
                    <a:solidFill>
                      <a:schemeClr val="accent1">
                        <a:lumMod val="20000"/>
                        <a:lumOff val="80000"/>
                      </a:schemeClr>
                    </a:solidFill>
                  </a:tcPr>
                </a:tc>
                <a:extLst>
                  <a:ext uri="{0D108BD9-81ED-4DB2-BD59-A6C34878D82A}">
                    <a16:rowId xmlns:a16="http://schemas.microsoft.com/office/drawing/2014/main" val="1273399915"/>
                  </a:ext>
                </a:extLst>
              </a:tr>
              <a:tr h="1032822">
                <a:tc>
                  <a:txBody>
                    <a:bodyPr/>
                    <a:lstStyle/>
                    <a:p>
                      <a:pPr algn="l"/>
                      <a:r>
                        <a:rPr lang="fr-BE" sz="1600" b="1" dirty="0"/>
                        <a:t>Technologies </a:t>
                      </a:r>
                    </a:p>
                    <a:p>
                      <a:pPr algn="l"/>
                      <a:r>
                        <a:rPr lang="fr-BE" sz="1600" b="1" dirty="0"/>
                        <a:t>de personnalisation </a:t>
                      </a:r>
                    </a:p>
                    <a:p>
                      <a:pPr algn="l"/>
                      <a:r>
                        <a:rPr lang="fr-BE" sz="1600" b="1" dirty="0"/>
                        <a:t>de services</a:t>
                      </a:r>
                    </a:p>
                    <a:p>
                      <a:pPr algn="l"/>
                      <a:endParaRPr lang="fr-BE" sz="1400" b="1" dirty="0"/>
                    </a:p>
                  </a:txBody>
                  <a:tcPr>
                    <a:solidFill>
                      <a:srgbClr val="F1F3F9"/>
                    </a:solidFill>
                  </a:tcPr>
                </a:tc>
                <a:tc>
                  <a:txBody>
                    <a:bodyPr/>
                    <a:lstStyle/>
                    <a:p>
                      <a:pPr marL="0" indent="0" algn="l">
                        <a:buFont typeface="Wingdings" panose="05000000000000000000" pitchFamily="2" charset="2"/>
                        <a:buNone/>
                      </a:pPr>
                      <a:r>
                        <a:rPr lang="fr-BE" sz="1400" dirty="0"/>
                        <a:t>- Système CRM classique avec peu d’interconnexion avec des bases de</a:t>
                      </a:r>
                      <a:r>
                        <a:rPr lang="fr-BE" sz="1400" baseline="0" dirty="0"/>
                        <a:t> </a:t>
                      </a:r>
                      <a:r>
                        <a:rPr lang="fr-BE" sz="1400" dirty="0"/>
                        <a:t>données externes</a:t>
                      </a:r>
                    </a:p>
                  </a:txBody>
                  <a:tcPr>
                    <a:solidFill>
                      <a:srgbClr val="F1F3F9"/>
                    </a:solidFill>
                  </a:tcPr>
                </a:tc>
                <a:tc>
                  <a:txBody>
                    <a:bodyPr/>
                    <a:lstStyle/>
                    <a:p>
                      <a:r>
                        <a:rPr lang="fr-BE" sz="1300" kern="1200" dirty="0">
                          <a:solidFill>
                            <a:schemeClr val="dk1"/>
                          </a:solidFill>
                          <a:effectLst/>
                          <a:latin typeface="+mn-lt"/>
                          <a:ea typeface="+mn-ea"/>
                          <a:cs typeface="+mn-cs"/>
                        </a:rPr>
                        <a:t>« Notre CRM est très limité et on l’utilise surtout pour ce qui est commentaires clients, c’est surtout cela qui va nous intéresser pour le moment, on n’est pas proactif au niveau de la gestion des données, de la concurrence et tout ça. » (Gestionnaire 3)</a:t>
                      </a:r>
                      <a:endParaRPr lang="fr-BE" sz="1300" dirty="0">
                        <a:solidFill>
                          <a:srgbClr val="FF0000"/>
                        </a:solidFill>
                      </a:endParaRPr>
                    </a:p>
                  </a:txBody>
                  <a:tcPr>
                    <a:solidFill>
                      <a:srgbClr val="F1F3F9"/>
                    </a:solidFill>
                  </a:tcPr>
                </a:tc>
                <a:extLst>
                  <a:ext uri="{0D108BD9-81ED-4DB2-BD59-A6C34878D82A}">
                    <a16:rowId xmlns:a16="http://schemas.microsoft.com/office/drawing/2014/main" val="2781410530"/>
                  </a:ext>
                </a:extLst>
              </a:tr>
              <a:tr h="837239">
                <a:tc>
                  <a:txBody>
                    <a:bodyPr/>
                    <a:lstStyle/>
                    <a:p>
                      <a:pPr algn="l"/>
                      <a:r>
                        <a:rPr lang="fr-BE" sz="1600" b="1" dirty="0"/>
                        <a:t>Technologies d’analyse </a:t>
                      </a:r>
                    </a:p>
                    <a:p>
                      <a:pPr algn="l"/>
                      <a:r>
                        <a:rPr lang="fr-BE" sz="1600" b="1" dirty="0"/>
                        <a:t>du Big data</a:t>
                      </a:r>
                    </a:p>
                    <a:p>
                      <a:pPr algn="l"/>
                      <a:endParaRPr lang="fr-BE" sz="1400" b="1" dirty="0"/>
                    </a:p>
                  </a:txBody>
                  <a:tcPr>
                    <a:solidFill>
                      <a:schemeClr val="accent1">
                        <a:lumMod val="20000"/>
                        <a:lumOff val="80000"/>
                      </a:schemeClr>
                    </a:solidFill>
                  </a:tcPr>
                </a:tc>
                <a:tc>
                  <a:txBody>
                    <a:bodyPr/>
                    <a:lstStyle/>
                    <a:p>
                      <a:pPr marL="0" indent="0" algn="l">
                        <a:buFont typeface="Wingdings" panose="05000000000000000000" pitchFamily="2" charset="2"/>
                        <a:buNone/>
                      </a:pPr>
                      <a:r>
                        <a:rPr lang="fr-BE" sz="1400" dirty="0"/>
                        <a:t>- Technologie transformationnelle par essence mais peu présente sur le terrain</a:t>
                      </a:r>
                    </a:p>
                  </a:txBody>
                  <a:tcPr>
                    <a:solidFill>
                      <a:schemeClr val="accent1">
                        <a:lumMod val="20000"/>
                        <a:lumOff val="80000"/>
                      </a:schemeClr>
                    </a:solidFill>
                  </a:tcPr>
                </a:tc>
                <a:tc>
                  <a:txBody>
                    <a:bodyPr/>
                    <a:lstStyle/>
                    <a:p>
                      <a:r>
                        <a:rPr lang="fr-BE" sz="1300" kern="1200" dirty="0">
                          <a:solidFill>
                            <a:schemeClr val="dk1"/>
                          </a:solidFill>
                          <a:effectLst/>
                          <a:latin typeface="+mn-lt"/>
                          <a:ea typeface="+mn-ea"/>
                          <a:cs typeface="+mn-cs"/>
                        </a:rPr>
                        <a:t>« Mais en interne, je n’utilise pas vraiment de </a:t>
                      </a:r>
                      <a:r>
                        <a:rPr lang="fr-BE" sz="1300" kern="1200" dirty="0" err="1">
                          <a:solidFill>
                            <a:schemeClr val="dk1"/>
                          </a:solidFill>
                          <a:effectLst/>
                          <a:latin typeface="+mn-lt"/>
                          <a:ea typeface="+mn-ea"/>
                          <a:cs typeface="+mn-cs"/>
                        </a:rPr>
                        <a:t>Big</a:t>
                      </a:r>
                      <a:r>
                        <a:rPr lang="fr-BE" sz="1300" kern="1200" dirty="0">
                          <a:solidFill>
                            <a:schemeClr val="dk1"/>
                          </a:solidFill>
                          <a:effectLst/>
                          <a:latin typeface="+mn-lt"/>
                          <a:ea typeface="+mn-ea"/>
                          <a:cs typeface="+mn-cs"/>
                        </a:rPr>
                        <a:t> Data sauf pour du Revenue Management un petit peu car ce sont des algorithmes qui fonctionnent et qui doivent donner des recommandations » (Gestionnaire 1)</a:t>
                      </a:r>
                      <a:endParaRPr lang="fr-BE" sz="1300" dirty="0"/>
                    </a:p>
                  </a:txBody>
                  <a:tcPr>
                    <a:solidFill>
                      <a:schemeClr val="accent1">
                        <a:lumMod val="20000"/>
                        <a:lumOff val="80000"/>
                      </a:schemeClr>
                    </a:solidFill>
                  </a:tcPr>
                </a:tc>
                <a:extLst>
                  <a:ext uri="{0D108BD9-81ED-4DB2-BD59-A6C34878D82A}">
                    <a16:rowId xmlns:a16="http://schemas.microsoft.com/office/drawing/2014/main" val="1151491868"/>
                  </a:ext>
                </a:extLst>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62474" y="1739546"/>
            <a:ext cx="504368" cy="467640"/>
          </a:xfrm>
          <a:prstGeom prst="rect">
            <a:avLst/>
          </a:prstGeom>
        </p:spPr>
      </p:pic>
      <p:pic>
        <p:nvPicPr>
          <p:cNvPr id="6" name="Image 5"/>
          <p:cNvPicPr>
            <a:picLocks noChangeAspect="1"/>
          </p:cNvPicPr>
          <p:nvPr/>
        </p:nvPicPr>
        <p:blipFill>
          <a:blip r:embed="rId3"/>
          <a:stretch>
            <a:fillRect/>
          </a:stretch>
        </p:blipFill>
        <p:spPr>
          <a:xfrm>
            <a:off x="3035806" y="2866553"/>
            <a:ext cx="693611" cy="563804"/>
          </a:xfrm>
          <a:prstGeom prst="rect">
            <a:avLst/>
          </a:prstGeom>
        </p:spPr>
      </p:pic>
      <p:pic>
        <p:nvPicPr>
          <p:cNvPr id="7" name="Image 6"/>
          <p:cNvPicPr>
            <a:picLocks noChangeAspect="1"/>
          </p:cNvPicPr>
          <p:nvPr/>
        </p:nvPicPr>
        <p:blipFill>
          <a:blip r:embed="rId4"/>
          <a:stretch>
            <a:fillRect/>
          </a:stretch>
        </p:blipFill>
        <p:spPr>
          <a:xfrm>
            <a:off x="2995311" y="3999100"/>
            <a:ext cx="541324" cy="458995"/>
          </a:xfrm>
          <a:prstGeom prst="rect">
            <a:avLst/>
          </a:prstGeom>
        </p:spPr>
      </p:pic>
      <p:pic>
        <p:nvPicPr>
          <p:cNvPr id="8" name="Image 7"/>
          <p:cNvPicPr>
            <a:picLocks noChangeAspect="1"/>
          </p:cNvPicPr>
          <p:nvPr/>
        </p:nvPicPr>
        <p:blipFill rotWithShape="1">
          <a:blip r:embed="rId5"/>
          <a:srcRect l="15591" t="4754" r="14698" b="16667"/>
          <a:stretch/>
        </p:blipFill>
        <p:spPr>
          <a:xfrm>
            <a:off x="2982695" y="5019387"/>
            <a:ext cx="663926" cy="477302"/>
          </a:xfrm>
          <a:prstGeom prst="rect">
            <a:avLst/>
          </a:prstGeom>
        </p:spPr>
      </p:pic>
      <p:pic>
        <p:nvPicPr>
          <p:cNvPr id="9" name="Image 8"/>
          <p:cNvPicPr>
            <a:picLocks noChangeAspect="1"/>
          </p:cNvPicPr>
          <p:nvPr/>
        </p:nvPicPr>
        <p:blipFill>
          <a:blip r:embed="rId6"/>
          <a:stretch>
            <a:fillRect/>
          </a:stretch>
        </p:blipFill>
        <p:spPr>
          <a:xfrm>
            <a:off x="2951227" y="6100083"/>
            <a:ext cx="695394" cy="347181"/>
          </a:xfrm>
          <a:prstGeom prst="rect">
            <a:avLst/>
          </a:prstGeom>
        </p:spPr>
      </p:pic>
    </p:spTree>
    <p:extLst>
      <p:ext uri="{BB962C8B-B14F-4D97-AF65-F5344CB8AC3E}">
        <p14:creationId xmlns:p14="http://schemas.microsoft.com/office/powerpoint/2010/main" val="79049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151"/>
          <p:cNvSpPr txBox="1"/>
          <p:nvPr/>
        </p:nvSpPr>
        <p:spPr>
          <a:xfrm>
            <a:off x="272751" y="1205558"/>
            <a:ext cx="1440000" cy="864000"/>
          </a:xfrm>
          <a:prstGeom prst="rect">
            <a:avLst/>
          </a:prstGeom>
          <a:solidFill>
            <a:srgbClr val="FAFA62"/>
          </a:solidFill>
        </p:spPr>
        <p:txBody>
          <a:bodyPr wrap="square" lIns="0" tIns="0" rIns="0" bIns="0" rtlCol="0" anchor="ctr"/>
          <a:lstStyle/>
          <a:p>
            <a:pPr algn="l"/>
            <a:r>
              <a:rPr lang="fr-FR" sz="1600" b="1" dirty="0">
                <a:solidFill>
                  <a:schemeClr val="tx1">
                    <a:lumMod val="50000"/>
                    <a:lumOff val="50000"/>
                  </a:schemeClr>
                </a:solidFill>
                <a:latin typeface="Calibri"/>
              </a:rPr>
              <a:t>Étude qualitative </a:t>
            </a:r>
          </a:p>
          <a:p>
            <a:pPr algn="l"/>
            <a:r>
              <a:rPr lang="fr-FR" sz="1600" b="1" dirty="0">
                <a:solidFill>
                  <a:schemeClr val="tx1">
                    <a:lumMod val="50000"/>
                    <a:lumOff val="50000"/>
                  </a:schemeClr>
                </a:solidFill>
                <a:latin typeface="Calibri"/>
              </a:rPr>
              <a:t>par entretien </a:t>
            </a:r>
            <a:endParaRPr sz="1600" b="1" dirty="0">
              <a:solidFill>
                <a:schemeClr val="tx1">
                  <a:lumMod val="50000"/>
                  <a:lumOff val="50000"/>
                </a:schemeClr>
              </a:solidFill>
              <a:latin typeface="Calibri"/>
            </a:endParaRPr>
          </a:p>
        </p:txBody>
      </p:sp>
      <p:sp>
        <p:nvSpPr>
          <p:cNvPr id="2" name="Titre 1">
            <a:extLst>
              <a:ext uri="{FF2B5EF4-FFF2-40B4-BE49-F238E27FC236}">
                <a16:creationId xmlns:a16="http://schemas.microsoft.com/office/drawing/2014/main" id="{2206E2F1-4C4A-425A-9D3D-5477ACED5DA1}"/>
              </a:ext>
            </a:extLst>
          </p:cNvPr>
          <p:cNvSpPr>
            <a:spLocks noGrp="1"/>
          </p:cNvSpPr>
          <p:nvPr>
            <p:ph type="title"/>
          </p:nvPr>
        </p:nvSpPr>
        <p:spPr>
          <a:xfrm>
            <a:off x="0" y="205324"/>
            <a:ext cx="12192000" cy="957003"/>
          </a:xfrm>
        </p:spPr>
        <p:txBody>
          <a:bodyPr>
            <a:normAutofit/>
          </a:bodyPr>
          <a:lstStyle/>
          <a:p>
            <a:pPr>
              <a:tabLst>
                <a:tab pos="1528763" algn="l"/>
              </a:tabLst>
            </a:pPr>
            <a:r>
              <a:rPr lang="fr-FR" sz="3200" b="1" dirty="0">
                <a:latin typeface="+mn-lt"/>
              </a:rPr>
              <a:t>                  Synthèse    </a:t>
            </a:r>
            <a:r>
              <a:rPr lang="fr-FR" sz="3200" dirty="0">
                <a:latin typeface="+mn-lt"/>
              </a:rPr>
              <a:t>		                    </a:t>
            </a:r>
            <a:r>
              <a:rPr lang="fr-FR" sz="3200" b="1" dirty="0">
                <a:latin typeface="+mn-lt"/>
              </a:rPr>
              <a:t>Perspectives de recherche</a:t>
            </a:r>
          </a:p>
        </p:txBody>
      </p:sp>
      <p:grpSp>
        <p:nvGrpSpPr>
          <p:cNvPr id="4" name="Group145"/>
          <p:cNvGrpSpPr/>
          <p:nvPr/>
        </p:nvGrpSpPr>
        <p:grpSpPr>
          <a:xfrm>
            <a:off x="1565750" y="1261560"/>
            <a:ext cx="10082636" cy="5233456"/>
            <a:chOff x="848543" y="2067568"/>
            <a:chExt cx="9123351" cy="4270865"/>
          </a:xfrm>
        </p:grpSpPr>
        <p:sp>
          <p:nvSpPr>
            <p:cNvPr id="5" name="Forme libre 4"/>
            <p:cNvSpPr/>
            <p:nvPr/>
          </p:nvSpPr>
          <p:spPr>
            <a:xfrm rot="7334671" flipH="1">
              <a:off x="5801604" y="3543128"/>
              <a:ext cx="486366" cy="2027983"/>
            </a:xfrm>
            <a:custGeom>
              <a:avLst/>
              <a:gdLst/>
              <a:ahLst/>
              <a:cxnLst/>
              <a:rect l="l" t="t" r="r" b="b"/>
              <a:pathLst>
                <a:path w="631528" h="1343748">
                  <a:moveTo>
                    <a:pt x="201737" y="385933"/>
                  </a:moveTo>
                  <a:lnTo>
                    <a:pt x="207001" y="1343748"/>
                  </a:lnTo>
                  <a:lnTo>
                    <a:pt x="435052" y="1343748"/>
                  </a:lnTo>
                  <a:lnTo>
                    <a:pt x="429790" y="385933"/>
                  </a:lnTo>
                  <a:lnTo>
                    <a:pt x="631528" y="385933"/>
                  </a:lnTo>
                  <a:lnTo>
                    <a:pt x="306993" y="0"/>
                  </a:lnTo>
                  <a:lnTo>
                    <a:pt x="0" y="385933"/>
                  </a:lnTo>
                  <a:lnTo>
                    <a:pt x="201737" y="385933"/>
                  </a:lnTo>
                  <a:close/>
                </a:path>
              </a:pathLst>
            </a:custGeom>
            <a:solidFill>
              <a:schemeClr val="accent1">
                <a:lumMod val="60000"/>
                <a:lumOff val="40000"/>
              </a:schemeClr>
            </a:solidFill>
            <a:ln w="7600" cap="flat">
              <a:noFill/>
              <a:miter/>
            </a:ln>
          </p:spPr>
        </p:sp>
        <p:sp>
          <p:nvSpPr>
            <p:cNvPr id="6" name="Forme libre 5"/>
            <p:cNvSpPr/>
            <p:nvPr/>
          </p:nvSpPr>
          <p:spPr>
            <a:xfrm rot="5400000" flipH="1">
              <a:off x="5910463" y="2996028"/>
              <a:ext cx="443320" cy="2065065"/>
            </a:xfrm>
            <a:custGeom>
              <a:avLst/>
              <a:gdLst/>
              <a:ahLst/>
              <a:cxnLst/>
              <a:rect l="l" t="t" r="r" b="b"/>
              <a:pathLst>
                <a:path w="631528" h="1343748">
                  <a:moveTo>
                    <a:pt x="201737" y="385933"/>
                  </a:moveTo>
                  <a:lnTo>
                    <a:pt x="207001" y="1343748"/>
                  </a:lnTo>
                  <a:lnTo>
                    <a:pt x="435052" y="1343748"/>
                  </a:lnTo>
                  <a:lnTo>
                    <a:pt x="429790" y="385933"/>
                  </a:lnTo>
                  <a:lnTo>
                    <a:pt x="631528" y="385933"/>
                  </a:lnTo>
                  <a:lnTo>
                    <a:pt x="306993" y="0"/>
                  </a:lnTo>
                  <a:lnTo>
                    <a:pt x="0" y="385933"/>
                  </a:lnTo>
                  <a:lnTo>
                    <a:pt x="201737" y="385933"/>
                  </a:lnTo>
                  <a:close/>
                </a:path>
              </a:pathLst>
            </a:custGeom>
            <a:solidFill>
              <a:schemeClr val="accent1">
                <a:lumMod val="60000"/>
                <a:lumOff val="40000"/>
              </a:schemeClr>
            </a:solidFill>
            <a:ln w="7600" cap="flat">
              <a:noFill/>
              <a:miter/>
            </a:ln>
          </p:spPr>
        </p:sp>
        <p:sp>
          <p:nvSpPr>
            <p:cNvPr id="7" name="Forme libre 6"/>
            <p:cNvSpPr/>
            <p:nvPr/>
          </p:nvSpPr>
          <p:spPr>
            <a:xfrm rot="3153642">
              <a:off x="5719286" y="2434686"/>
              <a:ext cx="531327" cy="2221841"/>
            </a:xfrm>
            <a:custGeom>
              <a:avLst/>
              <a:gdLst/>
              <a:ahLst/>
              <a:cxnLst/>
              <a:rect l="l" t="t" r="r" b="b"/>
              <a:pathLst>
                <a:path w="699298" h="1487947">
                  <a:moveTo>
                    <a:pt x="223386" y="427347"/>
                  </a:moveTo>
                  <a:lnTo>
                    <a:pt x="229214" y="1487947"/>
                  </a:lnTo>
                  <a:lnTo>
                    <a:pt x="481738" y="1487947"/>
                  </a:lnTo>
                  <a:lnTo>
                    <a:pt x="475911" y="427347"/>
                  </a:lnTo>
                  <a:lnTo>
                    <a:pt x="699298" y="427347"/>
                  </a:lnTo>
                  <a:lnTo>
                    <a:pt x="339936" y="0"/>
                  </a:lnTo>
                  <a:lnTo>
                    <a:pt x="0" y="427347"/>
                  </a:lnTo>
                  <a:lnTo>
                    <a:pt x="223386" y="427347"/>
                  </a:lnTo>
                  <a:close/>
                </a:path>
              </a:pathLst>
            </a:custGeom>
            <a:solidFill>
              <a:schemeClr val="accent1">
                <a:lumMod val="60000"/>
                <a:lumOff val="40000"/>
              </a:schemeClr>
            </a:solidFill>
            <a:ln w="7600" cap="flat">
              <a:noFill/>
              <a:miter/>
            </a:ln>
          </p:spPr>
        </p:sp>
        <p:sp>
          <p:nvSpPr>
            <p:cNvPr id="11" name="Forme libre 10"/>
            <p:cNvSpPr/>
            <p:nvPr/>
          </p:nvSpPr>
          <p:spPr>
            <a:xfrm>
              <a:off x="3204516" y="3052228"/>
              <a:ext cx="2877908" cy="3142238"/>
            </a:xfrm>
            <a:custGeom>
              <a:avLst/>
              <a:gdLst/>
              <a:ahLst/>
              <a:cxnLst/>
              <a:rect l="l" t="t" r="r" b="b"/>
              <a:pathLst>
                <a:path w="2127438" h="2557597">
                  <a:moveTo>
                    <a:pt x="43194" y="621965"/>
                  </a:moveTo>
                  <a:cubicBezTo>
                    <a:pt x="-33993" y="902644"/>
                    <a:pt x="-26976" y="1344714"/>
                    <a:pt x="225636" y="1625389"/>
                  </a:cubicBezTo>
                  <a:cubicBezTo>
                    <a:pt x="478247" y="1906072"/>
                    <a:pt x="450178" y="1913087"/>
                    <a:pt x="443161" y="2004310"/>
                  </a:cubicBezTo>
                  <a:cubicBezTo>
                    <a:pt x="436144" y="2095533"/>
                    <a:pt x="358958" y="2221837"/>
                    <a:pt x="365975" y="2284986"/>
                  </a:cubicBezTo>
                  <a:cubicBezTo>
                    <a:pt x="372992" y="2348142"/>
                    <a:pt x="590518" y="2474446"/>
                    <a:pt x="709807" y="2509528"/>
                  </a:cubicBezTo>
                  <a:cubicBezTo>
                    <a:pt x="829092" y="2544617"/>
                    <a:pt x="1215027" y="2600750"/>
                    <a:pt x="1243094" y="2502513"/>
                  </a:cubicBezTo>
                  <a:cubicBezTo>
                    <a:pt x="1271161" y="2404275"/>
                    <a:pt x="1215027" y="2137629"/>
                    <a:pt x="1320287" y="2172718"/>
                  </a:cubicBezTo>
                  <a:cubicBezTo>
                    <a:pt x="1425540" y="2207800"/>
                    <a:pt x="1671134" y="2270956"/>
                    <a:pt x="1776386" y="2200785"/>
                  </a:cubicBezTo>
                  <a:cubicBezTo>
                    <a:pt x="1881638" y="2130614"/>
                    <a:pt x="1867609" y="2011325"/>
                    <a:pt x="1867609" y="1976243"/>
                  </a:cubicBezTo>
                  <a:cubicBezTo>
                    <a:pt x="1867609" y="1941154"/>
                    <a:pt x="1930757" y="1920102"/>
                    <a:pt x="1930757" y="1878006"/>
                  </a:cubicBezTo>
                  <a:cubicBezTo>
                    <a:pt x="1930757" y="1835902"/>
                    <a:pt x="1832520" y="1842916"/>
                    <a:pt x="1860594" y="1821864"/>
                  </a:cubicBezTo>
                  <a:cubicBezTo>
                    <a:pt x="1888661" y="1800820"/>
                    <a:pt x="2000928" y="1800820"/>
                    <a:pt x="1972861" y="1737664"/>
                  </a:cubicBezTo>
                  <a:cubicBezTo>
                    <a:pt x="1944794" y="1674508"/>
                    <a:pt x="1916728" y="1632412"/>
                    <a:pt x="1927254" y="1600834"/>
                  </a:cubicBezTo>
                  <a:cubicBezTo>
                    <a:pt x="1937780" y="1569256"/>
                    <a:pt x="2134255" y="1576270"/>
                    <a:pt x="2127438" y="1492070"/>
                  </a:cubicBezTo>
                  <a:cubicBezTo>
                    <a:pt x="2106188" y="1407870"/>
                    <a:pt x="1895676" y="1204372"/>
                    <a:pt x="1867609" y="1113149"/>
                  </a:cubicBezTo>
                  <a:cubicBezTo>
                    <a:pt x="1839542" y="1021934"/>
                    <a:pt x="1993913" y="860540"/>
                    <a:pt x="1881638" y="537761"/>
                  </a:cubicBezTo>
                  <a:cubicBezTo>
                    <a:pt x="1769371" y="214980"/>
                    <a:pt x="1439569" y="11488"/>
                    <a:pt x="990485" y="0"/>
                  </a:cubicBezTo>
                  <a:cubicBezTo>
                    <a:pt x="478247" y="0"/>
                    <a:pt x="120381" y="341286"/>
                    <a:pt x="43194" y="621965"/>
                  </a:cubicBezTo>
                  <a:close/>
                </a:path>
              </a:pathLst>
            </a:custGeom>
            <a:solidFill>
              <a:srgbClr val="263368"/>
            </a:solidFill>
            <a:ln w="7600" cap="flat">
              <a:noFill/>
              <a:miter/>
            </a:ln>
          </p:spPr>
          <p:txBody>
            <a:bodyPr/>
            <a:lstStyle/>
            <a:p>
              <a:endParaRPr lang="fr-FR" dirty="0"/>
            </a:p>
          </p:txBody>
        </p:sp>
        <p:sp>
          <p:nvSpPr>
            <p:cNvPr id="12" name="Forme libre 11"/>
            <p:cNvSpPr/>
            <p:nvPr/>
          </p:nvSpPr>
          <p:spPr>
            <a:xfrm>
              <a:off x="3516603" y="3373921"/>
              <a:ext cx="2156260" cy="1388778"/>
            </a:xfrm>
            <a:custGeom>
              <a:avLst/>
              <a:gdLst/>
              <a:ahLst/>
              <a:cxnLst/>
              <a:rect l="l" t="t" r="r" b="b"/>
              <a:pathLst>
                <a:path w="1427066" h="988707">
                  <a:moveTo>
                    <a:pt x="173822" y="251921"/>
                  </a:moveTo>
                  <a:cubicBezTo>
                    <a:pt x="173822" y="251921"/>
                    <a:pt x="173822" y="130788"/>
                    <a:pt x="293111" y="85364"/>
                  </a:cubicBezTo>
                  <a:cubicBezTo>
                    <a:pt x="412400" y="39940"/>
                    <a:pt x="482570" y="100506"/>
                    <a:pt x="482570" y="100506"/>
                  </a:cubicBezTo>
                  <a:cubicBezTo>
                    <a:pt x="482570" y="100506"/>
                    <a:pt x="517654" y="16255"/>
                    <a:pt x="650977" y="1600"/>
                  </a:cubicBezTo>
                  <a:cubicBezTo>
                    <a:pt x="784299" y="-13055"/>
                    <a:pt x="847451" y="77794"/>
                    <a:pt x="847451" y="77794"/>
                  </a:cubicBezTo>
                  <a:cubicBezTo>
                    <a:pt x="847451" y="77794"/>
                    <a:pt x="987790" y="9657"/>
                    <a:pt x="1107079" y="85364"/>
                  </a:cubicBezTo>
                  <a:cubicBezTo>
                    <a:pt x="1226367" y="161072"/>
                    <a:pt x="1191283" y="304915"/>
                    <a:pt x="1191283" y="304915"/>
                  </a:cubicBezTo>
                  <a:cubicBezTo>
                    <a:pt x="1191283" y="304915"/>
                    <a:pt x="1352673" y="295857"/>
                    <a:pt x="1408808" y="448016"/>
                  </a:cubicBezTo>
                  <a:cubicBezTo>
                    <a:pt x="1464942" y="600174"/>
                    <a:pt x="1373723" y="691023"/>
                    <a:pt x="1373723" y="691023"/>
                  </a:cubicBezTo>
                  <a:cubicBezTo>
                    <a:pt x="1373723" y="691023"/>
                    <a:pt x="1401791" y="812154"/>
                    <a:pt x="1261452" y="887862"/>
                  </a:cubicBezTo>
                  <a:cubicBezTo>
                    <a:pt x="1121113" y="963569"/>
                    <a:pt x="1008842" y="903003"/>
                    <a:pt x="994807" y="910574"/>
                  </a:cubicBezTo>
                  <a:cubicBezTo>
                    <a:pt x="980773" y="918144"/>
                    <a:pt x="903588" y="991051"/>
                    <a:pt x="700095" y="988707"/>
                  </a:cubicBezTo>
                  <a:cubicBezTo>
                    <a:pt x="496604" y="975912"/>
                    <a:pt x="468536" y="918144"/>
                    <a:pt x="412400" y="918144"/>
                  </a:cubicBezTo>
                  <a:cubicBezTo>
                    <a:pt x="356264" y="918144"/>
                    <a:pt x="286094" y="963569"/>
                    <a:pt x="194875" y="948428"/>
                  </a:cubicBezTo>
                  <a:cubicBezTo>
                    <a:pt x="103654" y="933287"/>
                    <a:pt x="47518" y="895432"/>
                    <a:pt x="26467" y="812154"/>
                  </a:cubicBezTo>
                  <a:cubicBezTo>
                    <a:pt x="5416" y="728877"/>
                    <a:pt x="75586" y="630456"/>
                    <a:pt x="75586" y="630456"/>
                  </a:cubicBezTo>
                  <a:cubicBezTo>
                    <a:pt x="75586" y="630456"/>
                    <a:pt x="-36686" y="524466"/>
                    <a:pt x="12433" y="388194"/>
                  </a:cubicBezTo>
                  <a:cubicBezTo>
                    <a:pt x="61552" y="251921"/>
                    <a:pt x="173822" y="274633"/>
                    <a:pt x="173822" y="251921"/>
                  </a:cubicBezTo>
                  <a:close/>
                </a:path>
              </a:pathLst>
            </a:custGeom>
            <a:solidFill>
              <a:srgbClr val="FFFFFF"/>
            </a:solidFill>
            <a:ln w="7600" cap="flat">
              <a:noFill/>
              <a:miter/>
            </a:ln>
          </p:spPr>
        </p:sp>
        <p:sp>
          <p:nvSpPr>
            <p:cNvPr id="13" name="Text 148"/>
            <p:cNvSpPr txBox="1"/>
            <p:nvPr/>
          </p:nvSpPr>
          <p:spPr>
            <a:xfrm>
              <a:off x="1305029" y="2067568"/>
              <a:ext cx="1899487" cy="577600"/>
            </a:xfrm>
            <a:prstGeom prst="rect">
              <a:avLst/>
            </a:prstGeom>
            <a:noFill/>
          </p:spPr>
          <p:txBody>
            <a:bodyPr wrap="square" lIns="0" tIns="0" rIns="0" bIns="0" rtlCol="0" anchor="ctr"/>
            <a:lstStyle/>
            <a:p>
              <a:pPr algn="l"/>
              <a:r>
                <a:rPr lang="fr-BE" sz="1400" b="1" dirty="0">
                  <a:latin typeface="Calibri"/>
                </a:rPr>
                <a:t>S</a:t>
              </a:r>
              <a:r>
                <a:rPr sz="1400" b="1" dirty="0" err="1">
                  <a:latin typeface="Calibri"/>
                </a:rPr>
                <a:t>tade</a:t>
              </a:r>
              <a:r>
                <a:rPr sz="1400" b="1" dirty="0">
                  <a:latin typeface="Calibri"/>
                </a:rPr>
                <a:t> </a:t>
              </a:r>
              <a:r>
                <a:rPr lang="fr-BE" sz="1400" b="1" dirty="0">
                  <a:latin typeface="Calibri"/>
                </a:rPr>
                <a:t>de renforcement</a:t>
              </a:r>
              <a:r>
                <a:rPr sz="1400" dirty="0">
                  <a:latin typeface="Calibri"/>
                </a:rPr>
                <a:t> des technologies </a:t>
              </a:r>
              <a:r>
                <a:rPr lang="fr-FR" sz="1400" dirty="0">
                  <a:latin typeface="Calibri"/>
                </a:rPr>
                <a:t>le plus représenté dans l’échantillon</a:t>
              </a:r>
              <a:endParaRPr sz="1400" dirty="0">
                <a:latin typeface="Calibri"/>
              </a:endParaRPr>
            </a:p>
          </p:txBody>
        </p:sp>
        <p:sp>
          <p:nvSpPr>
            <p:cNvPr id="14" name="Text 149"/>
            <p:cNvSpPr txBox="1"/>
            <p:nvPr/>
          </p:nvSpPr>
          <p:spPr>
            <a:xfrm>
              <a:off x="6986968" y="2386487"/>
              <a:ext cx="2736290" cy="665741"/>
            </a:xfrm>
            <a:prstGeom prst="rect">
              <a:avLst/>
            </a:prstGeom>
            <a:solidFill>
              <a:schemeClr val="accent1">
                <a:lumMod val="20000"/>
                <a:lumOff val="80000"/>
              </a:schemeClr>
            </a:solidFill>
          </p:spPr>
          <p:txBody>
            <a:bodyPr wrap="square" lIns="0" tIns="0" rIns="0" bIns="0" rtlCol="0" anchor="ctr"/>
            <a:lstStyle/>
            <a:p>
              <a:pPr algn="l"/>
              <a:endParaRPr lang="fr-BE" sz="600" dirty="0">
                <a:solidFill>
                  <a:srgbClr val="4F5151"/>
                </a:solidFill>
                <a:latin typeface="Calibri"/>
              </a:endParaRPr>
            </a:p>
            <a:p>
              <a:pPr algn="l"/>
              <a:r>
                <a:rPr sz="1400" dirty="0" err="1">
                  <a:solidFill>
                    <a:srgbClr val="4F5151"/>
                  </a:solidFill>
                  <a:latin typeface="Calibri"/>
                </a:rPr>
                <a:t>Effets</a:t>
              </a:r>
              <a:r>
                <a:rPr sz="1400" dirty="0">
                  <a:solidFill>
                    <a:srgbClr val="4F5151"/>
                  </a:solidFill>
                  <a:latin typeface="Calibri"/>
                </a:rPr>
                <a:t> de</a:t>
              </a:r>
              <a:r>
                <a:rPr lang="fr-BE" sz="1400" dirty="0">
                  <a:solidFill>
                    <a:srgbClr val="4F5151"/>
                  </a:solidFill>
                  <a:latin typeface="Calibri"/>
                </a:rPr>
                <a:t> l’adoption technologique</a:t>
              </a:r>
              <a:r>
                <a:rPr sz="1400" dirty="0">
                  <a:solidFill>
                    <a:srgbClr val="4F5151"/>
                  </a:solidFill>
                  <a:latin typeface="Calibri"/>
                </a:rPr>
                <a:t> sur le </a:t>
              </a:r>
              <a:r>
                <a:rPr lang="fr-FR" sz="1400" dirty="0">
                  <a:solidFill>
                    <a:srgbClr val="4F5151"/>
                  </a:solidFill>
                  <a:latin typeface="Calibri"/>
                </a:rPr>
                <a:t>secteur </a:t>
              </a:r>
              <a:r>
                <a:rPr sz="1400" dirty="0">
                  <a:solidFill>
                    <a:srgbClr val="4F5151"/>
                  </a:solidFill>
                  <a:latin typeface="Calibri"/>
                </a:rPr>
                <a:t>hotelier</a:t>
              </a:r>
              <a:r>
                <a:rPr lang="fr-FR" sz="1400" dirty="0">
                  <a:solidFill>
                    <a:srgbClr val="4F5151"/>
                  </a:solidFill>
                  <a:latin typeface="Calibri"/>
                </a:rPr>
                <a:t>: </a:t>
              </a:r>
              <a:r>
                <a:rPr lang="fr-FR" sz="1400" b="1" dirty="0">
                  <a:solidFill>
                    <a:srgbClr val="4F5151"/>
                  </a:solidFill>
                  <a:latin typeface="Calibri"/>
                </a:rPr>
                <a:t>dynamique d’acteurs et relations d’interdépendance</a:t>
              </a:r>
            </a:p>
            <a:p>
              <a:pPr algn="l"/>
              <a:endParaRPr sz="600" b="1" dirty="0">
                <a:solidFill>
                  <a:srgbClr val="4F5151"/>
                </a:solidFill>
                <a:latin typeface="Calibri"/>
              </a:endParaRPr>
            </a:p>
          </p:txBody>
        </p:sp>
        <p:sp>
          <p:nvSpPr>
            <p:cNvPr id="15" name="Text 150"/>
            <p:cNvSpPr txBox="1"/>
            <p:nvPr/>
          </p:nvSpPr>
          <p:spPr>
            <a:xfrm>
              <a:off x="7235604" y="3591892"/>
              <a:ext cx="2736290" cy="820627"/>
            </a:xfrm>
            <a:prstGeom prst="rect">
              <a:avLst/>
            </a:prstGeom>
            <a:solidFill>
              <a:schemeClr val="accent1">
                <a:lumMod val="20000"/>
                <a:lumOff val="80000"/>
              </a:schemeClr>
            </a:solidFill>
          </p:spPr>
          <p:txBody>
            <a:bodyPr wrap="square" lIns="0" tIns="0" rIns="0" bIns="0" rtlCol="0" anchor="ctr"/>
            <a:lstStyle/>
            <a:p>
              <a:pPr algn="l"/>
              <a:r>
                <a:rPr sz="1400" b="1" dirty="0">
                  <a:solidFill>
                    <a:srgbClr val="4F5151"/>
                  </a:solidFill>
                  <a:latin typeface="Calibri"/>
                </a:rPr>
                <a:t>Analyse des </a:t>
              </a:r>
              <a:r>
                <a:rPr sz="1400" b="1" dirty="0" err="1">
                  <a:solidFill>
                    <a:srgbClr val="4F5151"/>
                  </a:solidFill>
                  <a:latin typeface="Calibri"/>
                </a:rPr>
                <a:t>effets</a:t>
              </a:r>
              <a:r>
                <a:rPr sz="1400" dirty="0">
                  <a:solidFill>
                    <a:srgbClr val="4F5151"/>
                  </a:solidFill>
                  <a:latin typeface="Calibri"/>
                </a:rPr>
                <a:t> de</a:t>
              </a:r>
              <a:r>
                <a:rPr lang="fr-BE" sz="1400" dirty="0">
                  <a:solidFill>
                    <a:srgbClr val="4F5151"/>
                  </a:solidFill>
                  <a:latin typeface="Calibri"/>
                </a:rPr>
                <a:t> l’adoption technologique</a:t>
              </a:r>
              <a:r>
                <a:rPr sz="1400" dirty="0">
                  <a:solidFill>
                    <a:srgbClr val="4F5151"/>
                  </a:solidFill>
                  <a:latin typeface="Calibri"/>
                </a:rPr>
                <a:t> au </a:t>
              </a:r>
              <a:r>
                <a:rPr sz="1400" dirty="0" err="1">
                  <a:solidFill>
                    <a:srgbClr val="4F5151"/>
                  </a:solidFill>
                  <a:latin typeface="Calibri"/>
                </a:rPr>
                <a:t>niveau</a:t>
              </a:r>
              <a:r>
                <a:rPr lang="fr-BE" sz="1400" dirty="0">
                  <a:solidFill>
                    <a:srgbClr val="4F5151"/>
                  </a:solidFill>
                  <a:latin typeface="Calibri"/>
                </a:rPr>
                <a:t> ins</a:t>
              </a:r>
              <a:r>
                <a:rPr sz="1400" dirty="0" err="1">
                  <a:solidFill>
                    <a:srgbClr val="4F5151"/>
                  </a:solidFill>
                  <a:latin typeface="Calibri"/>
                </a:rPr>
                <a:t>titutionnel</a:t>
              </a:r>
              <a:r>
                <a:rPr sz="1400" dirty="0">
                  <a:solidFill>
                    <a:srgbClr val="4F5151"/>
                  </a:solidFill>
                  <a:latin typeface="Calibri"/>
                </a:rPr>
                <a:t>:</a:t>
              </a:r>
              <a:r>
                <a:rPr lang="fr-BE" sz="1400" dirty="0">
                  <a:solidFill>
                    <a:srgbClr val="4F5151"/>
                  </a:solidFill>
                  <a:latin typeface="Calibri"/>
                </a:rPr>
                <a:t> </a:t>
              </a:r>
            </a:p>
            <a:p>
              <a:pPr algn="l"/>
              <a:r>
                <a:rPr sz="1400" dirty="0">
                  <a:solidFill>
                    <a:srgbClr val="4F5151"/>
                  </a:solidFill>
                  <a:latin typeface="Calibri"/>
                </a:rPr>
                <a:t> Encadrement institutionnel de la diffusion des technologies et croyances des hôteliers vis-à-vis des technologies</a:t>
              </a:r>
            </a:p>
          </p:txBody>
        </p:sp>
        <p:sp>
          <p:nvSpPr>
            <p:cNvPr id="18" name="ConnectLine"/>
            <p:cNvSpPr/>
            <p:nvPr/>
          </p:nvSpPr>
          <p:spPr>
            <a:xfrm>
              <a:off x="6604321" y="6330833"/>
              <a:ext cx="7600" cy="7600"/>
            </a:xfrm>
            <a:custGeom>
              <a:avLst/>
              <a:gdLst/>
              <a:ahLst/>
              <a:cxnLst/>
              <a:rect l="l" t="t" r="r" b="b"/>
              <a:pathLst>
                <a:path w="7600" h="7600" fill="none">
                  <a:moveTo>
                    <a:pt x="-3146864" y="-2956896"/>
                  </a:moveTo>
                  <a:lnTo>
                    <a:pt x="-3147602" y="-2957507"/>
                  </a:lnTo>
                </a:path>
              </a:pathLst>
            </a:custGeom>
            <a:noFill/>
            <a:ln w="7600" cap="flat">
              <a:solidFill>
                <a:srgbClr val="2E826D"/>
              </a:solidFill>
              <a:miter/>
              <a:tailEnd type="stealth" w="med" len="med"/>
            </a:ln>
          </p:spPr>
        </p:sp>
        <p:sp>
          <p:nvSpPr>
            <p:cNvPr id="21" name="Text 155"/>
            <p:cNvSpPr txBox="1"/>
            <p:nvPr/>
          </p:nvSpPr>
          <p:spPr>
            <a:xfrm>
              <a:off x="6986968" y="4902069"/>
              <a:ext cx="2736290" cy="658230"/>
            </a:xfrm>
            <a:prstGeom prst="rect">
              <a:avLst/>
            </a:prstGeom>
            <a:solidFill>
              <a:schemeClr val="accent1">
                <a:lumMod val="20000"/>
                <a:lumOff val="80000"/>
              </a:schemeClr>
            </a:solidFill>
          </p:spPr>
          <p:txBody>
            <a:bodyPr wrap="square" lIns="0" tIns="0" rIns="0" bIns="0" rtlCol="0" anchor="ctr"/>
            <a:lstStyle/>
            <a:p>
              <a:pPr algn="l"/>
              <a:r>
                <a:rPr sz="1400" b="1" dirty="0">
                  <a:solidFill>
                    <a:srgbClr val="4F5151"/>
                  </a:solidFill>
                  <a:latin typeface="Calibri"/>
                </a:rPr>
                <a:t>Etude de </a:t>
              </a:r>
              <a:r>
                <a:rPr sz="1400" b="1" dirty="0" err="1">
                  <a:solidFill>
                    <a:srgbClr val="4F5151"/>
                  </a:solidFill>
                  <a:latin typeface="Calibri"/>
                </a:rPr>
                <a:t>cas</a:t>
              </a:r>
              <a:r>
                <a:rPr sz="1400" dirty="0">
                  <a:solidFill>
                    <a:srgbClr val="4F5151"/>
                  </a:solidFill>
                  <a:latin typeface="Calibri"/>
                </a:rPr>
                <a:t> d</a:t>
              </a:r>
              <a:r>
                <a:rPr lang="fr-BE" sz="1400" dirty="0">
                  <a:solidFill>
                    <a:srgbClr val="4F5151"/>
                  </a:solidFill>
                  <a:latin typeface="Calibri"/>
                </a:rPr>
                <a:t>u processus d’adoption-acceptation de</a:t>
              </a:r>
              <a:r>
                <a:rPr sz="1400" dirty="0">
                  <a:solidFill>
                    <a:srgbClr val="4F5151"/>
                  </a:solidFill>
                  <a:latin typeface="Calibri"/>
                </a:rPr>
                <a:t> plusieurs technologies </a:t>
              </a:r>
              <a:r>
                <a:rPr lang="fr-FR" sz="1400" dirty="0">
                  <a:solidFill>
                    <a:srgbClr val="4F5151"/>
                  </a:solidFill>
                  <a:latin typeface="Calibri"/>
                </a:rPr>
                <a:t>intelligentes </a:t>
              </a:r>
              <a:r>
                <a:rPr sz="1400" dirty="0">
                  <a:solidFill>
                    <a:srgbClr val="4F5151"/>
                  </a:solidFill>
                  <a:latin typeface="Calibri"/>
                </a:rPr>
                <a:t>(objet connecté, chatbot) </a:t>
              </a:r>
            </a:p>
          </p:txBody>
        </p:sp>
        <p:sp>
          <p:nvSpPr>
            <p:cNvPr id="17" name="Text 152"/>
            <p:cNvSpPr txBox="1"/>
            <p:nvPr/>
          </p:nvSpPr>
          <p:spPr>
            <a:xfrm>
              <a:off x="3713127" y="3865825"/>
              <a:ext cx="736187" cy="443321"/>
            </a:xfrm>
            <a:prstGeom prst="rect">
              <a:avLst/>
            </a:prstGeom>
            <a:solidFill>
              <a:schemeClr val="accent1">
                <a:lumMod val="50000"/>
              </a:schemeClr>
            </a:solidFill>
          </p:spPr>
          <p:txBody>
            <a:bodyPr wrap="square" lIns="0" tIns="0" rIns="0" bIns="0" rtlCol="0" anchor="ctr"/>
            <a:lstStyle/>
            <a:p>
              <a:pPr algn="ctr"/>
              <a:r>
                <a:rPr sz="1100" b="1" i="1" dirty="0">
                  <a:solidFill>
                    <a:srgbClr val="FFFF00"/>
                  </a:solidFill>
                  <a:latin typeface="Calibri"/>
                </a:rPr>
                <a:t> Points à RETENIR</a:t>
              </a:r>
            </a:p>
          </p:txBody>
        </p:sp>
        <p:sp>
          <p:nvSpPr>
            <p:cNvPr id="20" name="Text 153"/>
            <p:cNvSpPr txBox="1"/>
            <p:nvPr/>
          </p:nvSpPr>
          <p:spPr>
            <a:xfrm>
              <a:off x="4731498" y="3877877"/>
              <a:ext cx="736187" cy="431269"/>
            </a:xfrm>
            <a:prstGeom prst="rect">
              <a:avLst/>
            </a:prstGeom>
            <a:solidFill>
              <a:schemeClr val="accent1">
                <a:lumMod val="50000"/>
              </a:schemeClr>
            </a:solidFill>
          </p:spPr>
          <p:txBody>
            <a:bodyPr wrap="square" lIns="0" tIns="0" rIns="0" bIns="0" rtlCol="0" anchor="ctr"/>
            <a:lstStyle/>
            <a:p>
              <a:pPr algn="ctr"/>
              <a:r>
                <a:rPr sz="1100" b="1" i="1" dirty="0">
                  <a:solidFill>
                    <a:srgbClr val="FFFF00"/>
                  </a:solidFill>
                  <a:latin typeface="Calibri"/>
                </a:rPr>
                <a:t>Points à VENIR</a:t>
              </a:r>
            </a:p>
          </p:txBody>
        </p:sp>
        <p:sp>
          <p:nvSpPr>
            <p:cNvPr id="16" name="Text 151"/>
            <p:cNvSpPr txBox="1"/>
            <p:nvPr/>
          </p:nvSpPr>
          <p:spPr>
            <a:xfrm>
              <a:off x="848543" y="2839679"/>
              <a:ext cx="1946412" cy="614616"/>
            </a:xfrm>
            <a:prstGeom prst="rect">
              <a:avLst/>
            </a:prstGeom>
            <a:noFill/>
          </p:spPr>
          <p:txBody>
            <a:bodyPr wrap="square" lIns="0" tIns="0" rIns="0" bIns="0" rtlCol="0" anchor="ctr"/>
            <a:lstStyle/>
            <a:p>
              <a:pPr algn="l"/>
              <a:r>
                <a:rPr sz="1400" b="1" dirty="0">
                  <a:latin typeface="Calibri"/>
                </a:rPr>
                <a:t>Technologies de gestion</a:t>
              </a:r>
              <a:r>
                <a:rPr sz="1400" dirty="0">
                  <a:latin typeface="Calibri"/>
                </a:rPr>
                <a:t> très développées au sein de</a:t>
              </a:r>
              <a:r>
                <a:rPr lang="fr-BE" sz="1400" dirty="0">
                  <a:latin typeface="Calibri"/>
                </a:rPr>
                <a:t> l’échantillon</a:t>
              </a:r>
              <a:endParaRPr sz="1400" dirty="0">
                <a:latin typeface="Calibri"/>
              </a:endParaRPr>
            </a:p>
          </p:txBody>
        </p:sp>
      </p:grpSp>
      <p:sp>
        <p:nvSpPr>
          <p:cNvPr id="22" name="Forme libre 21"/>
          <p:cNvSpPr/>
          <p:nvPr/>
        </p:nvSpPr>
        <p:spPr>
          <a:xfrm>
            <a:off x="0" y="5801907"/>
            <a:ext cx="12192000" cy="1056093"/>
          </a:xfrm>
          <a:custGeom>
            <a:avLst/>
            <a:gdLst/>
            <a:ahLst/>
            <a:cxnLst/>
            <a:rect l="l" t="t" r="r" b="b"/>
            <a:pathLst>
              <a:path w="8522108" h="769599">
                <a:moveTo>
                  <a:pt x="20267" y="151465"/>
                </a:moveTo>
                <a:cubicBezTo>
                  <a:pt x="20267" y="151465"/>
                  <a:pt x="172266" y="39998"/>
                  <a:pt x="780262" y="80532"/>
                </a:cubicBezTo>
                <a:cubicBezTo>
                  <a:pt x="1388262" y="121065"/>
                  <a:pt x="1854392" y="354132"/>
                  <a:pt x="1854392" y="354132"/>
                </a:cubicBezTo>
                <a:cubicBezTo>
                  <a:pt x="1854392" y="354132"/>
                  <a:pt x="2280000" y="110932"/>
                  <a:pt x="3009592" y="100798"/>
                </a:cubicBezTo>
                <a:cubicBezTo>
                  <a:pt x="3739185" y="90665"/>
                  <a:pt x="4337054" y="374398"/>
                  <a:pt x="4337054" y="374398"/>
                </a:cubicBezTo>
                <a:cubicBezTo>
                  <a:pt x="4337054" y="374398"/>
                  <a:pt x="4955185" y="90665"/>
                  <a:pt x="5613854" y="80532"/>
                </a:cubicBezTo>
                <a:cubicBezTo>
                  <a:pt x="6272516" y="70398"/>
                  <a:pt x="6870377" y="364265"/>
                  <a:pt x="6870377" y="364265"/>
                </a:cubicBezTo>
                <a:cubicBezTo>
                  <a:pt x="6870377" y="364265"/>
                  <a:pt x="7214908" y="110932"/>
                  <a:pt x="7691200" y="29865"/>
                </a:cubicBezTo>
                <a:cubicBezTo>
                  <a:pt x="8167416" y="-51202"/>
                  <a:pt x="8522108" y="58456"/>
                  <a:pt x="8522108" y="58456"/>
                </a:cubicBezTo>
                <a:lnTo>
                  <a:pt x="8522108" y="769599"/>
                </a:lnTo>
                <a:lnTo>
                  <a:pt x="0" y="769599"/>
                </a:lnTo>
                <a:lnTo>
                  <a:pt x="20267" y="151465"/>
                </a:lnTo>
                <a:close/>
              </a:path>
            </a:pathLst>
          </a:custGeom>
          <a:solidFill>
            <a:srgbClr val="FFC000"/>
          </a:solidFill>
          <a:ln w="7600" cap="flat">
            <a:noFill/>
            <a:miter/>
          </a:ln>
        </p:spPr>
      </p:sp>
      <p:sp>
        <p:nvSpPr>
          <p:cNvPr id="23" name="Text 151"/>
          <p:cNvSpPr txBox="1"/>
          <p:nvPr/>
        </p:nvSpPr>
        <p:spPr>
          <a:xfrm>
            <a:off x="2161549" y="4490375"/>
            <a:ext cx="1869029" cy="753141"/>
          </a:xfrm>
          <a:prstGeom prst="rect">
            <a:avLst/>
          </a:prstGeom>
          <a:noFill/>
        </p:spPr>
        <p:txBody>
          <a:bodyPr wrap="square" lIns="0" tIns="0" rIns="0" bIns="0" rtlCol="0" anchor="ctr"/>
          <a:lstStyle/>
          <a:p>
            <a:pPr lvl="0">
              <a:tabLst>
                <a:tab pos="84138" algn="l"/>
              </a:tabLst>
            </a:pPr>
            <a:r>
              <a:rPr lang="fr-BE" sz="1400" b="1" dirty="0">
                <a:ln/>
              </a:rPr>
              <a:t>Grande incertitude </a:t>
            </a:r>
          </a:p>
          <a:p>
            <a:pPr lvl="0"/>
            <a:r>
              <a:rPr lang="fr-BE" sz="1400" dirty="0"/>
              <a:t>dans les choix d’adoption technologique </a:t>
            </a:r>
            <a:endParaRPr lang="fr-FR" sz="1400" dirty="0"/>
          </a:p>
        </p:txBody>
      </p:sp>
      <p:sp>
        <p:nvSpPr>
          <p:cNvPr id="30" name="Rectangle 29"/>
          <p:cNvSpPr/>
          <p:nvPr/>
        </p:nvSpPr>
        <p:spPr>
          <a:xfrm>
            <a:off x="1558152" y="3516293"/>
            <a:ext cx="2102656" cy="738664"/>
          </a:xfrm>
          <a:prstGeom prst="rect">
            <a:avLst/>
          </a:prstGeom>
        </p:spPr>
        <p:txBody>
          <a:bodyPr wrap="square">
            <a:spAutoFit/>
          </a:bodyPr>
          <a:lstStyle/>
          <a:p>
            <a:r>
              <a:rPr lang="fr-BE" sz="1400" b="1" dirty="0"/>
              <a:t>Influence des perceptions </a:t>
            </a:r>
            <a:r>
              <a:rPr lang="fr-BE" sz="1400" dirty="0"/>
              <a:t>et représentants d’hôtels (Typologies)</a:t>
            </a:r>
          </a:p>
        </p:txBody>
      </p:sp>
      <p:cxnSp>
        <p:nvCxnSpPr>
          <p:cNvPr id="53" name="Connecteur droit 52"/>
          <p:cNvCxnSpPr>
            <a:cxnSpLocks/>
          </p:cNvCxnSpPr>
          <p:nvPr/>
        </p:nvCxnSpPr>
        <p:spPr>
          <a:xfrm>
            <a:off x="5749705" y="223475"/>
            <a:ext cx="0" cy="95483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EB508D14-60D7-4375-BA8C-072E922BA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8172" y="5790243"/>
            <a:ext cx="1084288" cy="1079420"/>
          </a:xfrm>
          <a:prstGeom prst="rect">
            <a:avLst/>
          </a:prstGeom>
        </p:spPr>
      </p:pic>
      <p:sp>
        <p:nvSpPr>
          <p:cNvPr id="26" name="Text 151"/>
          <p:cNvSpPr txBox="1"/>
          <p:nvPr/>
        </p:nvSpPr>
        <p:spPr>
          <a:xfrm>
            <a:off x="268924" y="4434945"/>
            <a:ext cx="1440000" cy="864000"/>
          </a:xfrm>
          <a:prstGeom prst="rect">
            <a:avLst/>
          </a:prstGeom>
          <a:solidFill>
            <a:srgbClr val="FAFA62"/>
          </a:solidFill>
        </p:spPr>
        <p:txBody>
          <a:bodyPr wrap="square" lIns="0" tIns="0" rIns="0" bIns="0" rtlCol="0" anchor="ctr"/>
          <a:lstStyle/>
          <a:p>
            <a:pPr algn="l"/>
            <a:r>
              <a:rPr lang="fr-FR" sz="1600" b="1" dirty="0">
                <a:solidFill>
                  <a:schemeClr val="tx1">
                    <a:lumMod val="50000"/>
                    <a:lumOff val="50000"/>
                  </a:schemeClr>
                </a:solidFill>
                <a:latin typeface="Calibri"/>
              </a:rPr>
              <a:t>Étude quantitative par questionnaire</a:t>
            </a:r>
            <a:endParaRPr sz="1600" b="1" dirty="0">
              <a:solidFill>
                <a:schemeClr val="tx1">
                  <a:lumMod val="50000"/>
                  <a:lumOff val="50000"/>
                </a:schemeClr>
              </a:solidFill>
              <a:latin typeface="Calibri"/>
            </a:endParaRPr>
          </a:p>
        </p:txBody>
      </p:sp>
    </p:spTree>
    <p:extLst>
      <p:ext uri="{BB962C8B-B14F-4D97-AF65-F5344CB8AC3E}">
        <p14:creationId xmlns:p14="http://schemas.microsoft.com/office/powerpoint/2010/main" val="168892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90" y="480145"/>
            <a:ext cx="1615978" cy="1608723"/>
          </a:xfrm>
          <a:prstGeom prst="rect">
            <a:avLst/>
          </a:prstGeom>
        </p:spPr>
      </p:pic>
      <p:sp>
        <p:nvSpPr>
          <p:cNvPr id="5" name="ZoneTexte 4"/>
          <p:cNvSpPr txBox="1"/>
          <p:nvPr/>
        </p:nvSpPr>
        <p:spPr>
          <a:xfrm>
            <a:off x="530990" y="3170548"/>
            <a:ext cx="5799758" cy="2831544"/>
          </a:xfrm>
          <a:prstGeom prst="rect">
            <a:avLst/>
          </a:prstGeom>
          <a:noFill/>
        </p:spPr>
        <p:txBody>
          <a:bodyPr wrap="square" rtlCol="0">
            <a:spAutoFit/>
          </a:bodyPr>
          <a:lstStyle/>
          <a:p>
            <a:pPr algn="ctr"/>
            <a:endParaRPr lang="fr-FR" sz="2000" b="1" dirty="0">
              <a:solidFill>
                <a:schemeClr val="accent1">
                  <a:lumMod val="75000"/>
                </a:schemeClr>
              </a:solidFill>
            </a:endParaRPr>
          </a:p>
          <a:p>
            <a:r>
              <a:rPr lang="fr-FR" sz="2000" b="1" dirty="0">
                <a:solidFill>
                  <a:schemeClr val="accent1">
                    <a:lumMod val="75000"/>
                  </a:schemeClr>
                </a:solidFill>
                <a:effectLst/>
                <a:ea typeface="Calibri" panose="020F0502020204030204" pitchFamily="34" charset="0"/>
              </a:rPr>
              <a:t>1. Enquête quantitative à visée exploratoire</a:t>
            </a:r>
            <a:endParaRPr lang="fr-FR" sz="2000" b="1" dirty="0">
              <a:solidFill>
                <a:schemeClr val="accent1">
                  <a:lumMod val="75000"/>
                </a:schemeClr>
              </a:solidFill>
              <a:effectLst/>
            </a:endParaRPr>
          </a:p>
          <a:p>
            <a:pPr marL="285750" indent="-285750">
              <a:buFont typeface="Arial" panose="020B0604020202020204" pitchFamily="34" charset="0"/>
              <a:buChar char="•"/>
            </a:pPr>
            <a:r>
              <a:rPr lang="fr-FR" dirty="0">
                <a:ea typeface="Calibri" panose="020F0502020204030204" pitchFamily="34" charset="0"/>
              </a:rPr>
              <a:t>I</a:t>
            </a:r>
            <a:r>
              <a:rPr lang="fr-FR" dirty="0">
                <a:effectLst/>
                <a:ea typeface="Calibri" panose="020F0502020204030204" pitchFamily="34" charset="0"/>
              </a:rPr>
              <a:t>dentifier l’adoption et les projections d’adoption technologique ainsi que les perceptions des technologies concernant des </a:t>
            </a:r>
            <a:r>
              <a:rPr lang="fr-FR" dirty="0">
                <a:ea typeface="Calibri" panose="020F0502020204030204" pitchFamily="34" charset="0"/>
              </a:rPr>
              <a:t>effets </a:t>
            </a:r>
            <a:r>
              <a:rPr lang="fr-FR" dirty="0">
                <a:effectLst/>
                <a:ea typeface="Calibri" panose="020F0502020204030204" pitchFamily="34" charset="0"/>
              </a:rPr>
              <a:t>sur l’humain et l’organisation. </a:t>
            </a:r>
          </a:p>
          <a:p>
            <a:pPr marL="342900" indent="-342900">
              <a:buAutoNum type="arabicPeriod"/>
            </a:pPr>
            <a:endParaRPr lang="fr-FR" sz="1400" dirty="0">
              <a:effectLst/>
              <a:ea typeface="Calibri" panose="020F0502020204030204" pitchFamily="34" charset="0"/>
            </a:endParaRPr>
          </a:p>
          <a:p>
            <a:pPr marL="342900" indent="-342900">
              <a:buAutoNum type="arabicPeriod"/>
            </a:pPr>
            <a:endParaRPr lang="fr-FR" sz="1400" dirty="0">
              <a:effectLst/>
              <a:ea typeface="Calibri" panose="020F0502020204030204" pitchFamily="34" charset="0"/>
            </a:endParaRPr>
          </a:p>
          <a:p>
            <a:r>
              <a:rPr lang="fr-FR" sz="2000" b="1" dirty="0">
                <a:solidFill>
                  <a:schemeClr val="accent1">
                    <a:lumMod val="75000"/>
                  </a:schemeClr>
                </a:solidFill>
                <a:effectLst/>
                <a:ea typeface="Calibri" panose="020F0502020204030204" pitchFamily="34" charset="0"/>
              </a:rPr>
              <a:t>2. Enquête qualitative pa</a:t>
            </a:r>
            <a:r>
              <a:rPr lang="fr-FR" sz="2000" b="1" dirty="0">
                <a:solidFill>
                  <a:schemeClr val="accent1">
                    <a:lumMod val="75000"/>
                  </a:schemeClr>
                </a:solidFill>
                <a:ea typeface="Calibri" panose="020F0502020204030204" pitchFamily="34" charset="0"/>
              </a:rPr>
              <a:t>r entretien </a:t>
            </a:r>
          </a:p>
          <a:p>
            <a:pPr marL="285750" indent="-285750">
              <a:buFont typeface="Arial" panose="020B0604020202020204" pitchFamily="34" charset="0"/>
              <a:buChar char="•"/>
            </a:pPr>
            <a:r>
              <a:rPr lang="fr-FR" dirty="0">
                <a:effectLst/>
                <a:ea typeface="Calibri" panose="020F0502020204030204" pitchFamily="34" charset="0"/>
              </a:rPr>
              <a:t>Comprendre </a:t>
            </a:r>
            <a:r>
              <a:rPr lang="fr-FR" dirty="0">
                <a:latin typeface="Calibri" panose="020F0502020204030204" pitchFamily="34" charset="0"/>
                <a:ea typeface="Calibri" panose="020F0502020204030204" pitchFamily="34" charset="0"/>
              </a:rPr>
              <a:t>le</a:t>
            </a:r>
            <a:r>
              <a:rPr lang="fr-FR" dirty="0">
                <a:effectLst/>
                <a:latin typeface="Calibri" panose="020F0502020204030204" pitchFamily="34" charset="0"/>
                <a:ea typeface="Calibri" panose="020F0502020204030204" pitchFamily="34" charset="0"/>
              </a:rPr>
              <a:t>s logiques d’adoption technologique au niveau de l’organisation. </a:t>
            </a:r>
            <a:r>
              <a:rPr lang="fr-FR" dirty="0">
                <a:effectLst/>
                <a:ea typeface="Calibri" panose="020F0502020204030204" pitchFamily="34" charset="0"/>
              </a:rPr>
              <a:t> </a:t>
            </a:r>
          </a:p>
        </p:txBody>
      </p:sp>
      <p:sp>
        <p:nvSpPr>
          <p:cNvPr id="6" name="Titre 11">
            <a:extLst>
              <a:ext uri="{FF2B5EF4-FFF2-40B4-BE49-F238E27FC236}">
                <a16:creationId xmlns:a16="http://schemas.microsoft.com/office/drawing/2014/main" id="{1D6BD74E-237C-425C-B6BF-A2D53B4B900C}"/>
              </a:ext>
            </a:extLst>
          </p:cNvPr>
          <p:cNvSpPr txBox="1">
            <a:spLocks/>
          </p:cNvSpPr>
          <p:nvPr/>
        </p:nvSpPr>
        <p:spPr>
          <a:xfrm>
            <a:off x="6661890" y="370043"/>
            <a:ext cx="4994446" cy="63390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200"/>
              </a:spcBef>
              <a:spcAft>
                <a:spcPts val="1200"/>
              </a:spcAft>
            </a:pPr>
            <a:r>
              <a:rPr lang="fr-BE" sz="2600" b="1" dirty="0">
                <a:latin typeface="+mn-lt"/>
              </a:rPr>
              <a:t>ECHANTILLONS</a:t>
            </a:r>
          </a:p>
          <a:p>
            <a:pPr marL="269875">
              <a:lnSpc>
                <a:spcPct val="107000"/>
              </a:lnSpc>
              <a:spcBef>
                <a:spcPts val="200"/>
              </a:spcBef>
              <a:spcAft>
                <a:spcPts val="1200"/>
              </a:spcAft>
            </a:pPr>
            <a:r>
              <a:rPr lang="fr-BE" sz="2000" b="1" dirty="0">
                <a:solidFill>
                  <a:schemeClr val="accent1">
                    <a:lumMod val="75000"/>
                  </a:schemeClr>
                </a:solidFill>
                <a:latin typeface="+mn-lt"/>
              </a:rPr>
              <a:t>1. Enquête par questionnaire structuré</a:t>
            </a:r>
            <a:br>
              <a:rPr lang="fr-BE" sz="1800" dirty="0">
                <a:latin typeface="+mn-lt"/>
              </a:rPr>
            </a:br>
            <a:r>
              <a:rPr lang="nl-NL" sz="1800" dirty="0">
                <a:latin typeface="+mn-lt"/>
                <a:ea typeface="Times New Roman" panose="02020603050405020304" pitchFamily="18" charset="0"/>
              </a:rPr>
              <a:t>58 </a:t>
            </a:r>
            <a:r>
              <a:rPr lang="nl-NL" sz="1800" dirty="0" err="1">
                <a:latin typeface="+mn-lt"/>
                <a:ea typeface="Times New Roman" panose="02020603050405020304" pitchFamily="18" charset="0"/>
              </a:rPr>
              <a:t>hôteliers</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parmi</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lesquels</a:t>
            </a:r>
            <a:r>
              <a:rPr lang="nl-NL" sz="1800" dirty="0">
                <a:latin typeface="+mn-lt"/>
                <a:ea typeface="Times New Roman" panose="02020603050405020304" pitchFamily="18" charset="0"/>
              </a:rPr>
              <a:t>  27 ont </a:t>
            </a:r>
            <a:r>
              <a:rPr lang="nl-NL" sz="1800" dirty="0" err="1">
                <a:latin typeface="+mn-lt"/>
                <a:ea typeface="Times New Roman" panose="02020603050405020304" pitchFamily="18" charset="0"/>
              </a:rPr>
              <a:t>évoqué</a:t>
            </a:r>
            <a:r>
              <a:rPr lang="nl-NL" sz="1800" dirty="0">
                <a:latin typeface="+mn-lt"/>
                <a:ea typeface="Times New Roman" panose="02020603050405020304" pitchFamily="18" charset="0"/>
              </a:rPr>
              <a:t> les </a:t>
            </a:r>
            <a:r>
              <a:rPr lang="nl-NL" sz="1800" dirty="0" err="1">
                <a:latin typeface="+mn-lt"/>
                <a:ea typeface="Times New Roman" panose="02020603050405020304" pitchFamily="18" charset="0"/>
              </a:rPr>
              <a:t>usages</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technologiques</a:t>
            </a:r>
            <a:r>
              <a:rPr lang="nl-NL" sz="1800" dirty="0">
                <a:latin typeface="+mn-lt"/>
                <a:ea typeface="Times New Roman" panose="02020603050405020304" pitchFamily="18" charset="0"/>
              </a:rPr>
              <a:t>. Des </a:t>
            </a:r>
            <a:r>
              <a:rPr lang="nl-NL" sz="1800" dirty="0" err="1">
                <a:latin typeface="+mn-lt"/>
                <a:ea typeface="Times New Roman" panose="02020603050405020304" pitchFamily="18" charset="0"/>
              </a:rPr>
              <a:t>profils</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variés</a:t>
            </a:r>
            <a:r>
              <a:rPr lang="nl-NL" sz="1800" dirty="0">
                <a:latin typeface="+mn-lt"/>
                <a:ea typeface="Times New Roman" panose="02020603050405020304" pitchFamily="18" charset="0"/>
              </a:rPr>
              <a:t> : </a:t>
            </a:r>
            <a:r>
              <a:rPr lang="nl-NL" sz="1800" dirty="0" err="1">
                <a:latin typeface="+mn-lt"/>
                <a:ea typeface="Times New Roman" panose="02020603050405020304" pitchFamily="18" charset="0"/>
              </a:rPr>
              <a:t>standings</a:t>
            </a:r>
            <a:r>
              <a:rPr lang="nl-NL" sz="1800" dirty="0">
                <a:latin typeface="+mn-lt"/>
                <a:ea typeface="Times New Roman" panose="02020603050405020304" pitchFamily="18" charset="0"/>
              </a:rPr>
              <a:t> </a:t>
            </a:r>
            <a:r>
              <a:rPr lang="fr-FR" sz="1800" dirty="0">
                <a:latin typeface="+mn-lt"/>
              </a:rPr>
              <a:t>3*(13) et 4*</a:t>
            </a:r>
            <a:r>
              <a:rPr lang="fr-FR" sz="1800" dirty="0">
                <a:latin typeface="+mn-lt"/>
                <a:cs typeface="Times New Roman" panose="02020603050405020304" pitchFamily="18" charset="0"/>
              </a:rPr>
              <a:t> (11) majoritaires</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localisation</a:t>
            </a:r>
            <a:r>
              <a:rPr lang="nl-NL" sz="1800" dirty="0">
                <a:latin typeface="+mn-lt"/>
                <a:ea typeface="Times New Roman" panose="02020603050405020304" pitchFamily="18" charset="0"/>
              </a:rPr>
              <a:t> </a:t>
            </a:r>
            <a:r>
              <a:rPr lang="nl-NL" sz="1800" dirty="0" err="1">
                <a:latin typeface="+mn-lt"/>
                <a:ea typeface="Times New Roman" panose="02020603050405020304" pitchFamily="18" charset="0"/>
              </a:rPr>
              <a:t>variée</a:t>
            </a:r>
            <a:r>
              <a:rPr lang="nl-NL" sz="1800" dirty="0">
                <a:latin typeface="+mn-lt"/>
                <a:ea typeface="Times New Roman" panose="02020603050405020304" pitchFamily="18" charset="0"/>
              </a:rPr>
              <a:t>.  </a:t>
            </a:r>
            <a:br>
              <a:rPr lang="fr-FR" sz="1800" dirty="0">
                <a:latin typeface="+mn-lt"/>
                <a:ea typeface="Times New Roman" panose="02020603050405020304" pitchFamily="18" charset="0"/>
              </a:rPr>
            </a:br>
            <a:br>
              <a:rPr lang="fr-FR" sz="1800" dirty="0">
                <a:latin typeface="+mn-lt"/>
                <a:ea typeface="Times New Roman" panose="02020603050405020304" pitchFamily="18" charset="0"/>
              </a:rPr>
            </a:br>
            <a:r>
              <a:rPr lang="fr-FR" sz="2000" b="1" dirty="0">
                <a:solidFill>
                  <a:schemeClr val="accent1">
                    <a:lumMod val="75000"/>
                  </a:schemeClr>
                </a:solidFill>
                <a:latin typeface="+mn-lt"/>
                <a:ea typeface="Times New Roman" panose="02020603050405020304" pitchFamily="18" charset="0"/>
              </a:rPr>
              <a:t>2. E</a:t>
            </a:r>
            <a:r>
              <a:rPr lang="fr-BE" sz="2000" b="1" dirty="0" err="1">
                <a:solidFill>
                  <a:schemeClr val="accent1">
                    <a:lumMod val="75000"/>
                  </a:schemeClr>
                </a:solidFill>
                <a:latin typeface="+mn-lt"/>
              </a:rPr>
              <a:t>ntretiens</a:t>
            </a:r>
            <a:r>
              <a:rPr lang="fr-BE" sz="2000" b="1" dirty="0">
                <a:solidFill>
                  <a:schemeClr val="accent1">
                    <a:lumMod val="75000"/>
                  </a:schemeClr>
                </a:solidFill>
                <a:latin typeface="+mn-lt"/>
              </a:rPr>
              <a:t> semi-directifs </a:t>
            </a:r>
            <a:br>
              <a:rPr lang="fr-BE" sz="1800" dirty="0">
                <a:solidFill>
                  <a:schemeClr val="accent1"/>
                </a:solidFill>
                <a:latin typeface="+mn-lt"/>
              </a:rPr>
            </a:br>
            <a:r>
              <a:rPr lang="fr-BE" sz="1800" dirty="0">
                <a:latin typeface="+mn-lt"/>
              </a:rPr>
              <a:t>10 </a:t>
            </a:r>
            <a:r>
              <a:rPr lang="fr-FR" sz="1800" dirty="0">
                <a:latin typeface="+mn-lt"/>
                <a:cs typeface="Times New Roman" panose="02020603050405020304" pitchFamily="18" charset="0"/>
              </a:rPr>
              <a:t>entretiens réalisés </a:t>
            </a:r>
            <a:r>
              <a:rPr lang="fr-FR" sz="1800" dirty="0">
                <a:latin typeface="+mn-lt"/>
                <a:ea typeface="Calibri" panose="020F0502020204030204" pitchFamily="34" charset="0"/>
                <a:cs typeface="Times New Roman" panose="02020603050405020304" pitchFamily="18" charset="0"/>
              </a:rPr>
              <a:t>entre novembre 2019 et décembre 2020. Durée: 36 min à 1h50.                           4 entretiens pré-</a:t>
            </a:r>
            <a:r>
              <a:rPr lang="fr-FR" sz="1800" dirty="0" err="1">
                <a:latin typeface="+mn-lt"/>
                <a:ea typeface="Calibri" panose="020F0502020204030204" pitchFamily="34" charset="0"/>
                <a:cs typeface="Times New Roman" panose="02020603050405020304" pitchFamily="18" charset="0"/>
              </a:rPr>
              <a:t>covid</a:t>
            </a:r>
            <a:r>
              <a:rPr lang="fr-FR" sz="1800" dirty="0">
                <a:latin typeface="+mn-lt"/>
                <a:ea typeface="Calibri" panose="020F0502020204030204" pitchFamily="34" charset="0"/>
                <a:cs typeface="Times New Roman" panose="02020603050405020304" pitchFamily="18" charset="0"/>
              </a:rPr>
              <a:t> et 6 en période de </a:t>
            </a:r>
            <a:r>
              <a:rPr lang="fr-FR" sz="1800" dirty="0" err="1">
                <a:latin typeface="+mn-lt"/>
                <a:ea typeface="Calibri" panose="020F0502020204030204" pitchFamily="34" charset="0"/>
                <a:cs typeface="Times New Roman" panose="02020603050405020304" pitchFamily="18" charset="0"/>
              </a:rPr>
              <a:t>covid</a:t>
            </a:r>
            <a:r>
              <a:rPr lang="fr-FR" sz="1800" dirty="0">
                <a:latin typeface="+mn-lt"/>
                <a:ea typeface="Calibri" panose="020F0502020204030204" pitchFamily="34" charset="0"/>
                <a:cs typeface="Times New Roman" panose="02020603050405020304" pitchFamily="18" charset="0"/>
              </a:rPr>
              <a:t>. </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br>
              <a:rPr lang="fr-FR"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br>
              <a:rPr lang="fr-FR"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br>
              <a:rPr lang="fr-FR"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br>
              <a:rPr lang="fr-FR" sz="1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br>
              <a:rPr lang="fr-BE" sz="1400" dirty="0"/>
            </a:br>
            <a:endParaRPr lang="fr-BE" sz="1400" dirty="0"/>
          </a:p>
        </p:txBody>
      </p:sp>
      <p:sp>
        <p:nvSpPr>
          <p:cNvPr id="9" name="Text 229">
            <a:extLst>
              <a:ext uri="{FF2B5EF4-FFF2-40B4-BE49-F238E27FC236}">
                <a16:creationId xmlns:a16="http://schemas.microsoft.com/office/drawing/2014/main" id="{7880F5B5-A08F-41B2-BA57-3B2DE1E68DCC}"/>
              </a:ext>
            </a:extLst>
          </p:cNvPr>
          <p:cNvSpPr txBox="1"/>
          <p:nvPr/>
        </p:nvSpPr>
        <p:spPr>
          <a:xfrm>
            <a:off x="7628985" y="6392442"/>
            <a:ext cx="3329100" cy="253879"/>
          </a:xfrm>
          <a:prstGeom prst="rect">
            <a:avLst/>
          </a:prstGeom>
          <a:noFill/>
        </p:spPr>
        <p:txBody>
          <a:bodyPr wrap="square" lIns="0" tIns="0" rIns="0" bIns="0" rtlCol="0" anchor="ctr"/>
          <a:lstStyle/>
          <a:p>
            <a:pPr algn="ctr"/>
            <a:r>
              <a:rPr lang="fr-FR" sz="1600" i="1" dirty="0">
                <a:solidFill>
                  <a:schemeClr val="bg2">
                    <a:lumMod val="25000"/>
                  </a:schemeClr>
                </a:solidFill>
              </a:rPr>
              <a:t>Répartition des hôtels interviewés</a:t>
            </a:r>
            <a:endParaRPr sz="1600" i="1" dirty="0">
              <a:solidFill>
                <a:schemeClr val="bg2">
                  <a:lumMod val="25000"/>
                </a:schemeClr>
              </a:solidFill>
            </a:endParaRPr>
          </a:p>
        </p:txBody>
      </p:sp>
      <p:graphicFrame>
        <p:nvGraphicFramePr>
          <p:cNvPr id="10" name="Tableau 9">
            <a:extLst>
              <a:ext uri="{FF2B5EF4-FFF2-40B4-BE49-F238E27FC236}">
                <a16:creationId xmlns:a16="http://schemas.microsoft.com/office/drawing/2014/main" id="{713EA3F5-1484-4EE2-9E37-561354AB581F}"/>
              </a:ext>
            </a:extLst>
          </p:cNvPr>
          <p:cNvGraphicFramePr>
            <a:graphicFrameLocks noGrp="1"/>
          </p:cNvGraphicFramePr>
          <p:nvPr>
            <p:extLst>
              <p:ext uri="{D42A27DB-BD31-4B8C-83A1-F6EECF244321}">
                <p14:modId xmlns:p14="http://schemas.microsoft.com/office/powerpoint/2010/main" val="1121680014"/>
              </p:ext>
            </p:extLst>
          </p:nvPr>
        </p:nvGraphicFramePr>
        <p:xfrm>
          <a:off x="7073344" y="4462405"/>
          <a:ext cx="4582992" cy="1924797"/>
        </p:xfrm>
        <a:graphic>
          <a:graphicData uri="http://schemas.openxmlformats.org/drawingml/2006/table">
            <a:tbl>
              <a:tblPr firstRow="1" firstCol="1" bandRow="1">
                <a:effectLst/>
                <a:tableStyleId>{7DF18680-E054-41AD-8BC1-D1AEF772440D}</a:tableStyleId>
              </a:tblPr>
              <a:tblGrid>
                <a:gridCol w="2393658">
                  <a:extLst>
                    <a:ext uri="{9D8B030D-6E8A-4147-A177-3AD203B41FA5}">
                      <a16:colId xmlns:a16="http://schemas.microsoft.com/office/drawing/2014/main" val="1547873554"/>
                    </a:ext>
                  </a:extLst>
                </a:gridCol>
                <a:gridCol w="664752">
                  <a:extLst>
                    <a:ext uri="{9D8B030D-6E8A-4147-A177-3AD203B41FA5}">
                      <a16:colId xmlns:a16="http://schemas.microsoft.com/office/drawing/2014/main" val="3915614427"/>
                    </a:ext>
                  </a:extLst>
                </a:gridCol>
                <a:gridCol w="737790">
                  <a:extLst>
                    <a:ext uri="{9D8B030D-6E8A-4147-A177-3AD203B41FA5}">
                      <a16:colId xmlns:a16="http://schemas.microsoft.com/office/drawing/2014/main" val="1635756486"/>
                    </a:ext>
                  </a:extLst>
                </a:gridCol>
                <a:gridCol w="786792">
                  <a:extLst>
                    <a:ext uri="{9D8B030D-6E8A-4147-A177-3AD203B41FA5}">
                      <a16:colId xmlns:a16="http://schemas.microsoft.com/office/drawing/2014/main" val="3691273785"/>
                    </a:ext>
                  </a:extLst>
                </a:gridCol>
              </a:tblGrid>
              <a:tr h="261331">
                <a:tc rowSpan="2">
                  <a:txBody>
                    <a:bodyPr/>
                    <a:lstStyle/>
                    <a:p>
                      <a:pPr algn="ctr">
                        <a:lnSpc>
                          <a:spcPct val="100000"/>
                        </a:lnSpc>
                        <a:spcAft>
                          <a:spcPts val="800"/>
                        </a:spcAft>
                        <a:tabLst>
                          <a:tab pos="3840480" algn="l"/>
                        </a:tabLst>
                      </a:pPr>
                      <a:endParaRPr lang="fr-FR" sz="400" dirty="0">
                        <a:solidFill>
                          <a:srgbClr val="FAFA62"/>
                        </a:solidFill>
                        <a:effectLst/>
                      </a:endParaRPr>
                    </a:p>
                    <a:p>
                      <a:pPr algn="ctr">
                        <a:lnSpc>
                          <a:spcPct val="100000"/>
                        </a:lnSpc>
                        <a:spcAft>
                          <a:spcPts val="800"/>
                        </a:spcAft>
                        <a:tabLst>
                          <a:tab pos="3840480" algn="l"/>
                        </a:tabLst>
                      </a:pPr>
                      <a:r>
                        <a:rPr lang="fr-FR" sz="1600" dirty="0">
                          <a:solidFill>
                            <a:srgbClr val="FAFA62"/>
                          </a:solidFill>
                          <a:effectLst/>
                        </a:rPr>
                        <a:t>Types d’hôtels </a:t>
                      </a:r>
                      <a:endParaRPr lang="fr-FR" sz="1600" dirty="0">
                        <a:solidFill>
                          <a:srgbClr val="FAFA62"/>
                        </a:solidFill>
                        <a:effectLst/>
                        <a:latin typeface="+mn-lt"/>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3">
                  <a:txBody>
                    <a:bodyPr/>
                    <a:lstStyle/>
                    <a:p>
                      <a:pPr algn="ctr">
                        <a:lnSpc>
                          <a:spcPct val="107000"/>
                        </a:lnSpc>
                        <a:spcAft>
                          <a:spcPts val="800"/>
                        </a:spcAft>
                        <a:tabLst>
                          <a:tab pos="3840480" algn="l"/>
                        </a:tabLst>
                      </a:pPr>
                      <a:r>
                        <a:rPr lang="fr-FR" sz="1600" dirty="0">
                          <a:solidFill>
                            <a:srgbClr val="FAFA62"/>
                          </a:solidFill>
                          <a:effectLst/>
                        </a:rPr>
                        <a:t>Catégories</a:t>
                      </a:r>
                      <a:endParaRPr lang="fr-FR" sz="1600"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35640177"/>
                  </a:ext>
                </a:extLst>
              </a:tr>
              <a:tr h="395115">
                <a:tc vMerge="1">
                  <a:txBody>
                    <a:bodyPr/>
                    <a:lstStyle/>
                    <a:p>
                      <a:pPr algn="ctr">
                        <a:lnSpc>
                          <a:spcPct val="107000"/>
                        </a:lnSpc>
                        <a:spcAft>
                          <a:spcPts val="800"/>
                        </a:spcAft>
                        <a:tabLst>
                          <a:tab pos="3840480" algn="l"/>
                        </a:tabLst>
                      </a:pPr>
                      <a:r>
                        <a:rPr lang="fr-FR"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800"/>
                        </a:spcAft>
                        <a:tabLst>
                          <a:tab pos="3840480" algn="l"/>
                        </a:tabLst>
                      </a:pPr>
                      <a:endParaRPr lang="fr-FR" sz="200" dirty="0">
                        <a:solidFill>
                          <a:srgbClr val="FAFA62"/>
                        </a:solidFill>
                        <a:effectLst/>
                      </a:endParaRPr>
                    </a:p>
                    <a:p>
                      <a:pPr algn="ctr">
                        <a:lnSpc>
                          <a:spcPct val="100000"/>
                        </a:lnSpc>
                        <a:spcAft>
                          <a:spcPts val="800"/>
                        </a:spcAft>
                        <a:tabLst>
                          <a:tab pos="3840480" algn="l"/>
                        </a:tabLst>
                      </a:pPr>
                      <a:r>
                        <a:rPr lang="fr-FR" sz="1600" dirty="0">
                          <a:solidFill>
                            <a:srgbClr val="FAFA62"/>
                          </a:solidFill>
                          <a:effectLst/>
                        </a:rPr>
                        <a:t>  2*</a:t>
                      </a:r>
                      <a:endParaRPr lang="fr-FR" sz="1600"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00000"/>
                        </a:lnSpc>
                        <a:spcAft>
                          <a:spcPts val="800"/>
                        </a:spcAft>
                        <a:tabLst>
                          <a:tab pos="3840480" algn="l"/>
                        </a:tabLst>
                      </a:pPr>
                      <a:endParaRPr lang="fr-FR" sz="200" dirty="0">
                        <a:solidFill>
                          <a:srgbClr val="FAFA62"/>
                        </a:solidFill>
                        <a:effectLst/>
                      </a:endParaRPr>
                    </a:p>
                    <a:p>
                      <a:pPr algn="ctr">
                        <a:lnSpc>
                          <a:spcPct val="100000"/>
                        </a:lnSpc>
                        <a:spcAft>
                          <a:spcPts val="800"/>
                        </a:spcAft>
                        <a:tabLst>
                          <a:tab pos="3840480" algn="l"/>
                        </a:tabLst>
                      </a:pPr>
                      <a:r>
                        <a:rPr lang="fr-FR" sz="1600" dirty="0">
                          <a:solidFill>
                            <a:srgbClr val="FAFA62"/>
                          </a:solidFill>
                          <a:effectLst/>
                        </a:rPr>
                        <a:t>  3*</a:t>
                      </a:r>
                      <a:endParaRPr lang="fr-FR" sz="1600"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00000"/>
                        </a:lnSpc>
                        <a:spcAft>
                          <a:spcPts val="800"/>
                        </a:spcAft>
                        <a:tabLst>
                          <a:tab pos="3840480" algn="l"/>
                        </a:tabLst>
                      </a:pPr>
                      <a:endParaRPr lang="fr-FR" sz="200" dirty="0">
                        <a:solidFill>
                          <a:srgbClr val="FAFA62"/>
                        </a:solidFill>
                        <a:effectLst/>
                      </a:endParaRPr>
                    </a:p>
                    <a:p>
                      <a:pPr algn="ctr">
                        <a:lnSpc>
                          <a:spcPct val="100000"/>
                        </a:lnSpc>
                        <a:spcAft>
                          <a:spcPts val="800"/>
                        </a:spcAft>
                        <a:tabLst>
                          <a:tab pos="3840480" algn="l"/>
                        </a:tabLst>
                      </a:pPr>
                      <a:r>
                        <a:rPr lang="fr-FR" sz="1600" dirty="0">
                          <a:solidFill>
                            <a:srgbClr val="FAFA62"/>
                          </a:solidFill>
                          <a:effectLst/>
                        </a:rPr>
                        <a:t>  4*</a:t>
                      </a:r>
                      <a:endParaRPr lang="fr-FR" sz="1600"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164831648"/>
                  </a:ext>
                </a:extLst>
              </a:tr>
              <a:tr h="534754">
                <a:tc>
                  <a:txBody>
                    <a:bodyPr/>
                    <a:lstStyle/>
                    <a:p>
                      <a:pPr algn="ctr">
                        <a:lnSpc>
                          <a:spcPct val="100000"/>
                        </a:lnSpc>
                        <a:spcAft>
                          <a:spcPts val="800"/>
                        </a:spcAft>
                        <a:tabLst>
                          <a:tab pos="3840480" algn="l"/>
                        </a:tabLst>
                      </a:pPr>
                      <a:r>
                        <a:rPr lang="fr-FR" sz="1600" i="1" dirty="0">
                          <a:solidFill>
                            <a:srgbClr val="FAFA62"/>
                          </a:solidFill>
                          <a:effectLst/>
                        </a:rPr>
                        <a:t>Chaînes hôtelières internationales</a:t>
                      </a:r>
                      <a:endParaRPr lang="fr-FR" sz="1600" i="1"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100000"/>
                        </a:lnSpc>
                        <a:spcAft>
                          <a:spcPts val="800"/>
                        </a:spcAft>
                        <a:tabLst>
                          <a:tab pos="3840480" algn="l"/>
                        </a:tabLst>
                      </a:pPr>
                      <a:r>
                        <a:rPr lang="fr-FR" sz="1600" dirty="0">
                          <a:effectLst/>
                        </a:rPr>
                        <a:t>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800"/>
                        </a:spcAft>
                        <a:tabLst>
                          <a:tab pos="3840480" algn="l"/>
                        </a:tabLst>
                      </a:pPr>
                      <a:endParaRPr lang="fr-FR" sz="200" dirty="0">
                        <a:effectLst/>
                      </a:endParaRPr>
                    </a:p>
                    <a:p>
                      <a:pPr algn="ctr">
                        <a:lnSpc>
                          <a:spcPct val="100000"/>
                        </a:lnSpc>
                        <a:spcAft>
                          <a:spcPts val="800"/>
                        </a:spcAft>
                        <a:tabLst>
                          <a:tab pos="3840480" algn="l"/>
                        </a:tabLst>
                      </a:pPr>
                      <a:r>
                        <a:rPr lang="fr-FR" sz="1600" dirty="0">
                          <a:effectLst/>
                        </a:rPr>
                        <a:t>2</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800"/>
                        </a:spcAft>
                        <a:tabLst>
                          <a:tab pos="3840480" algn="l"/>
                        </a:tabLst>
                      </a:pPr>
                      <a:endParaRPr lang="fr-FR" sz="200" dirty="0">
                        <a:effectLst/>
                      </a:endParaRPr>
                    </a:p>
                    <a:p>
                      <a:pPr algn="ctr">
                        <a:lnSpc>
                          <a:spcPct val="100000"/>
                        </a:lnSpc>
                        <a:spcAft>
                          <a:spcPts val="800"/>
                        </a:spcAft>
                        <a:tabLst>
                          <a:tab pos="3840480" algn="l"/>
                        </a:tabLst>
                      </a:pPr>
                      <a:r>
                        <a:rPr lang="fr-FR" sz="1600" dirty="0">
                          <a:effectLst/>
                        </a:rPr>
                        <a:t>4</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0932592"/>
                  </a:ext>
                </a:extLst>
              </a:tr>
              <a:tr h="261331">
                <a:tc>
                  <a:txBody>
                    <a:bodyPr/>
                    <a:lstStyle/>
                    <a:p>
                      <a:pPr algn="ctr">
                        <a:lnSpc>
                          <a:spcPct val="100000"/>
                        </a:lnSpc>
                        <a:spcAft>
                          <a:spcPts val="800"/>
                        </a:spcAft>
                        <a:tabLst>
                          <a:tab pos="3840480" algn="l"/>
                        </a:tabLst>
                      </a:pPr>
                      <a:endParaRPr lang="fr-FR" sz="100" i="1" dirty="0">
                        <a:solidFill>
                          <a:srgbClr val="FAFA62"/>
                        </a:solidFill>
                        <a:effectLst/>
                      </a:endParaRPr>
                    </a:p>
                    <a:p>
                      <a:pPr algn="ctr">
                        <a:lnSpc>
                          <a:spcPct val="100000"/>
                        </a:lnSpc>
                        <a:spcAft>
                          <a:spcPts val="800"/>
                        </a:spcAft>
                        <a:tabLst>
                          <a:tab pos="3840480" algn="l"/>
                        </a:tabLst>
                      </a:pPr>
                      <a:r>
                        <a:rPr lang="fr-FR" sz="1600" i="1" dirty="0">
                          <a:solidFill>
                            <a:srgbClr val="FAFA62"/>
                          </a:solidFill>
                          <a:effectLst/>
                        </a:rPr>
                        <a:t>Petites chaînes hôtelières</a:t>
                      </a:r>
                      <a:endParaRPr lang="fr-FR" sz="1600" i="1"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100000"/>
                        </a:lnSpc>
                        <a:spcAft>
                          <a:spcPts val="800"/>
                        </a:spcAft>
                        <a:tabLst>
                          <a:tab pos="3840480" algn="l"/>
                        </a:tabLst>
                      </a:pPr>
                      <a:r>
                        <a:rPr lang="fr-FR" sz="1600" dirty="0">
                          <a:effectLst/>
                        </a:rPr>
                        <a:t>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spcAft>
                          <a:spcPts val="800"/>
                        </a:spcAft>
                        <a:tabLst>
                          <a:tab pos="3840480" algn="l"/>
                        </a:tabLst>
                      </a:pPr>
                      <a:endParaRPr lang="fr-FR" sz="100" dirty="0">
                        <a:effectLst/>
                      </a:endParaRPr>
                    </a:p>
                    <a:p>
                      <a:pPr algn="ctr">
                        <a:lnSpc>
                          <a:spcPct val="100000"/>
                        </a:lnSpc>
                        <a:spcAft>
                          <a:spcPts val="800"/>
                        </a:spcAft>
                        <a:tabLst>
                          <a:tab pos="3840480" algn="l"/>
                        </a:tabLst>
                      </a:pPr>
                      <a:r>
                        <a:rPr lang="fr-FR" sz="1600" dirty="0">
                          <a:effectLst/>
                        </a:rPr>
                        <a:t>1</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0000"/>
                        </a:lnSpc>
                        <a:spcAft>
                          <a:spcPts val="800"/>
                        </a:spcAft>
                        <a:tabLst>
                          <a:tab pos="3840480" algn="l"/>
                        </a:tabLst>
                      </a:pPr>
                      <a:r>
                        <a:rPr lang="fr-FR" sz="1600" dirty="0">
                          <a:effectLst/>
                        </a:rPr>
                        <a:t>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180448767"/>
                  </a:ext>
                </a:extLst>
              </a:tr>
              <a:tr h="372917">
                <a:tc>
                  <a:txBody>
                    <a:bodyPr/>
                    <a:lstStyle/>
                    <a:p>
                      <a:pPr algn="ctr">
                        <a:lnSpc>
                          <a:spcPct val="100000"/>
                        </a:lnSpc>
                        <a:spcAft>
                          <a:spcPts val="800"/>
                        </a:spcAft>
                        <a:tabLst>
                          <a:tab pos="3840480" algn="l"/>
                        </a:tabLst>
                      </a:pPr>
                      <a:endParaRPr lang="fr-FR" sz="100" i="1" dirty="0">
                        <a:solidFill>
                          <a:srgbClr val="FAFA62"/>
                        </a:solidFill>
                        <a:effectLst/>
                      </a:endParaRPr>
                    </a:p>
                    <a:p>
                      <a:pPr algn="ctr">
                        <a:lnSpc>
                          <a:spcPct val="100000"/>
                        </a:lnSpc>
                        <a:spcAft>
                          <a:spcPts val="800"/>
                        </a:spcAft>
                        <a:tabLst>
                          <a:tab pos="3840480" algn="l"/>
                        </a:tabLst>
                      </a:pPr>
                      <a:r>
                        <a:rPr lang="fr-FR" sz="1600" i="1" dirty="0">
                          <a:solidFill>
                            <a:srgbClr val="FAFA62"/>
                          </a:solidFill>
                          <a:effectLst/>
                        </a:rPr>
                        <a:t>Hôteliers indépendants</a:t>
                      </a:r>
                      <a:endParaRPr lang="fr-FR" sz="1600" i="1" dirty="0">
                        <a:solidFill>
                          <a:srgbClr val="FAFA6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100000"/>
                        </a:lnSpc>
                        <a:spcAft>
                          <a:spcPts val="800"/>
                        </a:spcAft>
                        <a:tabLst>
                          <a:tab pos="3840480" algn="l"/>
                        </a:tabLst>
                      </a:pPr>
                      <a:endParaRPr lang="fr-FR" sz="100" dirty="0">
                        <a:effectLst/>
                      </a:endParaRPr>
                    </a:p>
                    <a:p>
                      <a:pPr algn="ctr">
                        <a:lnSpc>
                          <a:spcPct val="100000"/>
                        </a:lnSpc>
                        <a:spcAft>
                          <a:spcPts val="800"/>
                        </a:spcAft>
                        <a:tabLst>
                          <a:tab pos="3840480" algn="l"/>
                        </a:tabLst>
                      </a:pPr>
                      <a:r>
                        <a:rPr lang="fr-FR" sz="1600" dirty="0">
                          <a:effectLst/>
                        </a:rPr>
                        <a:t>1</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800"/>
                        </a:spcAft>
                        <a:tabLst>
                          <a:tab pos="3840480" algn="l"/>
                        </a:tabLst>
                      </a:pPr>
                      <a:endParaRPr lang="fr-FR" sz="100" dirty="0">
                        <a:effectLst/>
                      </a:endParaRPr>
                    </a:p>
                    <a:p>
                      <a:pPr algn="ctr">
                        <a:lnSpc>
                          <a:spcPct val="100000"/>
                        </a:lnSpc>
                        <a:spcAft>
                          <a:spcPts val="800"/>
                        </a:spcAft>
                        <a:tabLst>
                          <a:tab pos="3840480" algn="l"/>
                        </a:tabLst>
                      </a:pPr>
                      <a:r>
                        <a:rPr lang="fr-FR" sz="1600" dirty="0">
                          <a:effectLst/>
                        </a:rPr>
                        <a:t> 1 </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spcAft>
                          <a:spcPts val="800"/>
                        </a:spcAft>
                        <a:tabLst>
                          <a:tab pos="3840480" algn="l"/>
                        </a:tabLst>
                      </a:pPr>
                      <a:r>
                        <a:rPr lang="fr-FR" sz="1600" dirty="0">
                          <a:effectLst/>
                        </a:rPr>
                        <a:t>1</a:t>
                      </a:r>
                      <a:endParaRPr lang="fr-FR" sz="1600" dirty="0">
                        <a:effectLst/>
                        <a:latin typeface="+mn-lt"/>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7561372"/>
                  </a:ext>
                </a:extLst>
              </a:tr>
            </a:tbl>
          </a:graphicData>
        </a:graphic>
      </p:graphicFrame>
      <p:sp>
        <p:nvSpPr>
          <p:cNvPr id="11" name="ZoneTexte 10"/>
          <p:cNvSpPr txBox="1"/>
          <p:nvPr/>
        </p:nvSpPr>
        <p:spPr>
          <a:xfrm>
            <a:off x="530990" y="2317051"/>
            <a:ext cx="5799758" cy="830997"/>
          </a:xfrm>
          <a:prstGeom prst="rect">
            <a:avLst/>
          </a:prstGeom>
          <a:solidFill>
            <a:schemeClr val="accent1">
              <a:lumMod val="50000"/>
            </a:schemeClr>
          </a:solidFill>
        </p:spPr>
        <p:txBody>
          <a:bodyPr wrap="square" rtlCol="0">
            <a:spAutoFit/>
          </a:bodyPr>
          <a:lstStyle/>
          <a:p>
            <a:pPr algn="ctr"/>
            <a:r>
              <a:rPr lang="fr-FR" sz="2400" b="1" dirty="0">
                <a:solidFill>
                  <a:srgbClr val="FFFF00"/>
                </a:solidFill>
              </a:rPr>
              <a:t>Un processus d’enquêtes pour le secteur hôtelier bruxellois</a:t>
            </a:r>
          </a:p>
        </p:txBody>
      </p:sp>
      <p:sp>
        <p:nvSpPr>
          <p:cNvPr id="12" name="ZoneTexte 11"/>
          <p:cNvSpPr txBox="1"/>
          <p:nvPr/>
        </p:nvSpPr>
        <p:spPr>
          <a:xfrm>
            <a:off x="9927771" y="7990114"/>
            <a:ext cx="184731" cy="369332"/>
          </a:xfrm>
          <a:prstGeom prst="rect">
            <a:avLst/>
          </a:prstGeom>
          <a:noFill/>
        </p:spPr>
        <p:txBody>
          <a:bodyPr wrap="none" rtlCol="0">
            <a:spAutoFit/>
          </a:bodyPr>
          <a:lstStyle/>
          <a:p>
            <a:endParaRPr lang="fr-BE" dirty="0"/>
          </a:p>
        </p:txBody>
      </p:sp>
    </p:spTree>
    <p:extLst>
      <p:ext uri="{BB962C8B-B14F-4D97-AF65-F5344CB8AC3E}">
        <p14:creationId xmlns:p14="http://schemas.microsoft.com/office/powerpoint/2010/main" val="69239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50AAA-BFAA-4A56-9032-B2BF3361ACF6}"/>
              </a:ext>
            </a:extLst>
          </p:cNvPr>
          <p:cNvSpPr>
            <a:spLocks noGrp="1"/>
          </p:cNvSpPr>
          <p:nvPr>
            <p:ph type="title"/>
          </p:nvPr>
        </p:nvSpPr>
        <p:spPr>
          <a:xfrm>
            <a:off x="525163" y="265050"/>
            <a:ext cx="10515600" cy="1325563"/>
          </a:xfrm>
        </p:spPr>
        <p:txBody>
          <a:bodyPr>
            <a:normAutofit/>
          </a:bodyPr>
          <a:lstStyle/>
          <a:p>
            <a:r>
              <a:rPr lang="fr-FR" sz="3200" b="1" dirty="0">
                <a:latin typeface="+mn-lt"/>
              </a:rPr>
              <a:t>Technologies les plus adoptées </a:t>
            </a:r>
            <a:br>
              <a:rPr lang="fr-FR" sz="3200" b="1" dirty="0">
                <a:latin typeface="+mn-lt"/>
              </a:rPr>
            </a:br>
            <a:r>
              <a:rPr lang="fr-FR" sz="3200" b="1" dirty="0">
                <a:latin typeface="+mn-lt"/>
              </a:rPr>
              <a:t>dans les hôtels bruxellois de l’échantillon </a:t>
            </a:r>
            <a:endParaRPr lang="fr-FR" sz="3200" b="1" dirty="0"/>
          </a:p>
        </p:txBody>
      </p:sp>
      <p:grpSp>
        <p:nvGrpSpPr>
          <p:cNvPr id="6" name="Groupe 5">
            <a:extLst>
              <a:ext uri="{FF2B5EF4-FFF2-40B4-BE49-F238E27FC236}">
                <a16:creationId xmlns:a16="http://schemas.microsoft.com/office/drawing/2014/main" id="{F413D405-3069-4BF9-A1B7-626E381D9BF8}"/>
              </a:ext>
            </a:extLst>
          </p:cNvPr>
          <p:cNvGrpSpPr/>
          <p:nvPr/>
        </p:nvGrpSpPr>
        <p:grpSpPr>
          <a:xfrm>
            <a:off x="212567" y="1855597"/>
            <a:ext cx="10404336" cy="4429457"/>
            <a:chOff x="830824" y="1750722"/>
            <a:chExt cx="4696985" cy="3305814"/>
          </a:xfrm>
        </p:grpSpPr>
        <p:grpSp>
          <p:nvGrpSpPr>
            <p:cNvPr id="9" name="Groupe 8">
              <a:extLst>
                <a:ext uri="{FF2B5EF4-FFF2-40B4-BE49-F238E27FC236}">
                  <a16:creationId xmlns:a16="http://schemas.microsoft.com/office/drawing/2014/main" id="{14DDF85E-B56C-4626-BB13-F5FC4622B071}"/>
                </a:ext>
              </a:extLst>
            </p:cNvPr>
            <p:cNvGrpSpPr/>
            <p:nvPr/>
          </p:nvGrpSpPr>
          <p:grpSpPr>
            <a:xfrm>
              <a:off x="4805741" y="1968592"/>
              <a:ext cx="106400" cy="106400"/>
              <a:chOff x="4805741" y="1968592"/>
              <a:chExt cx="106400" cy="106400"/>
            </a:xfrm>
          </p:grpSpPr>
          <p:sp>
            <p:nvSpPr>
              <p:cNvPr id="66" name="Forme libre : forme 65">
                <a:extLst>
                  <a:ext uri="{FF2B5EF4-FFF2-40B4-BE49-F238E27FC236}">
                    <a16:creationId xmlns:a16="http://schemas.microsoft.com/office/drawing/2014/main" id="{51493A7A-E77D-4460-AD34-2F63160FDA04}"/>
                  </a:ext>
                </a:extLst>
              </p:cNvPr>
              <p:cNvSpPr/>
              <p:nvPr/>
            </p:nvSpPr>
            <p:spPr>
              <a:xfrm>
                <a:off x="4805741" y="1968592"/>
                <a:ext cx="106400" cy="106400"/>
              </a:xfrm>
              <a:custGeom>
                <a:avLst/>
                <a:gdLst>
                  <a:gd name="rtl" fmla="*/ 167200 w 106400"/>
                  <a:gd name="rtr" fmla="*/ 608000 w 106400"/>
                </a:gdLst>
                <a:ahLst/>
                <a:cxnLst/>
                <a:rect l="rtl" t="t" r="rtr" b="b"/>
                <a:pathLst>
                  <a:path w="106400" h="106400">
                    <a:moveTo>
                      <a:pt x="114000" y="53200"/>
                    </a:moveTo>
                    <a:cubicBezTo>
                      <a:pt x="114000" y="82582"/>
                      <a:pt x="90182" y="106400"/>
                      <a:pt x="60800" y="106400"/>
                    </a:cubicBezTo>
                    <a:cubicBezTo>
                      <a:pt x="31418" y="106400"/>
                      <a:pt x="7600" y="82582"/>
                      <a:pt x="7600" y="53200"/>
                    </a:cubicBezTo>
                    <a:cubicBezTo>
                      <a:pt x="7600" y="23818"/>
                      <a:pt x="31418" y="0"/>
                      <a:pt x="60800" y="0"/>
                    </a:cubicBezTo>
                    <a:cubicBezTo>
                      <a:pt x="90182" y="0"/>
                      <a:pt x="114000" y="23818"/>
                      <a:pt x="114000" y="53200"/>
                    </a:cubicBezTo>
                    <a:close/>
                  </a:path>
                </a:pathLst>
              </a:custGeom>
              <a:solidFill>
                <a:srgbClr val="424F88"/>
              </a:solidFill>
              <a:ln w="7600" cap="flat">
                <a:solidFill>
                  <a:srgbClr val="424F88"/>
                </a:solidFill>
                <a:miter/>
              </a:ln>
            </p:spPr>
            <p:txBody>
              <a:bodyPr wrap="none" lIns="0" tIns="0" rIns="0" bIns="0" rtlCol="0" anchor="ctr"/>
              <a:lstStyle/>
              <a:p>
                <a:pPr algn="l"/>
                <a:r>
                  <a:rPr lang="fr-FR" sz="1600" dirty="0">
                    <a:solidFill>
                      <a:schemeClr val="bg2">
                        <a:lumMod val="25000"/>
                      </a:schemeClr>
                    </a:solidFill>
                  </a:rPr>
                  <a:t>Nombre d’hôtels ayant</a:t>
                </a:r>
              </a:p>
              <a:p>
                <a:pPr algn="l"/>
                <a:r>
                  <a:rPr lang="fr-FR" sz="1600" dirty="0">
                    <a:solidFill>
                      <a:schemeClr val="bg2">
                        <a:lumMod val="25000"/>
                      </a:schemeClr>
                    </a:solidFill>
                  </a:rPr>
                  <a:t> affirmé avoir adopté</a:t>
                </a:r>
              </a:p>
              <a:p>
                <a:pPr algn="l"/>
                <a:r>
                  <a:rPr lang="fr-FR" sz="1600" dirty="0">
                    <a:solidFill>
                      <a:schemeClr val="bg2">
                        <a:lumMod val="25000"/>
                      </a:schemeClr>
                    </a:solidFill>
                  </a:rPr>
                  <a:t> la technologie visée </a:t>
                </a:r>
                <a:endParaRPr sz="1600" dirty="0">
                  <a:solidFill>
                    <a:schemeClr val="bg2">
                      <a:lumMod val="25000"/>
                    </a:schemeClr>
                  </a:solidFill>
                </a:endParaRPr>
              </a:p>
            </p:txBody>
          </p:sp>
        </p:grpSp>
        <p:grpSp>
          <p:nvGrpSpPr>
            <p:cNvPr id="10" name="Groupe 9">
              <a:extLst>
                <a:ext uri="{FF2B5EF4-FFF2-40B4-BE49-F238E27FC236}">
                  <a16:creationId xmlns:a16="http://schemas.microsoft.com/office/drawing/2014/main" id="{197A03F0-54E8-4AF3-A615-66C6D83C43CA}"/>
                </a:ext>
              </a:extLst>
            </p:cNvPr>
            <p:cNvGrpSpPr/>
            <p:nvPr/>
          </p:nvGrpSpPr>
          <p:grpSpPr>
            <a:xfrm>
              <a:off x="830824" y="1750722"/>
              <a:ext cx="4696985" cy="3305814"/>
              <a:chOff x="830824" y="1750722"/>
              <a:chExt cx="4696985" cy="3305814"/>
            </a:xfrm>
          </p:grpSpPr>
          <p:grpSp>
            <p:nvGrpSpPr>
              <p:cNvPr id="40" name="Group 169">
                <a:extLst>
                  <a:ext uri="{FF2B5EF4-FFF2-40B4-BE49-F238E27FC236}">
                    <a16:creationId xmlns:a16="http://schemas.microsoft.com/office/drawing/2014/main" id="{1F38531E-78D7-4856-95E8-42DB7BA01D54}"/>
                  </a:ext>
                </a:extLst>
              </p:cNvPr>
              <p:cNvGrpSpPr/>
              <p:nvPr/>
            </p:nvGrpSpPr>
            <p:grpSpPr>
              <a:xfrm>
                <a:off x="3703624" y="1750722"/>
                <a:ext cx="1824185" cy="3305814"/>
                <a:chOff x="3703624" y="1750722"/>
                <a:chExt cx="1824185" cy="3305814"/>
              </a:xfrm>
            </p:grpSpPr>
            <p:sp>
              <p:nvSpPr>
                <p:cNvPr id="58" name="Forme libre : forme 57">
                  <a:extLst>
                    <a:ext uri="{FF2B5EF4-FFF2-40B4-BE49-F238E27FC236}">
                      <a16:creationId xmlns:a16="http://schemas.microsoft.com/office/drawing/2014/main" id="{835A8130-70A9-4B36-844C-4DF74293FB96}"/>
                    </a:ext>
                  </a:extLst>
                </p:cNvPr>
                <p:cNvSpPr/>
                <p:nvPr/>
              </p:nvSpPr>
              <p:spPr>
                <a:xfrm>
                  <a:off x="3703624" y="1750722"/>
                  <a:ext cx="1824185" cy="3305814"/>
                </a:xfrm>
                <a:custGeom>
                  <a:avLst/>
                  <a:gdLst/>
                  <a:ahLst/>
                  <a:cxnLst/>
                  <a:rect l="l" t="t" r="r" b="b"/>
                  <a:pathLst>
                    <a:path w="1824185" h="3305814" fill="none">
                      <a:moveTo>
                        <a:pt x="0" y="3305814"/>
                      </a:moveTo>
                      <a:lnTo>
                        <a:pt x="1824185" y="3305814"/>
                      </a:lnTo>
                    </a:path>
                  </a:pathLst>
                </a:custGeom>
                <a:solidFill>
                  <a:srgbClr val="000000"/>
                </a:solidFill>
                <a:ln w="7600" cap="flat">
                  <a:solidFill>
                    <a:srgbClr val="000000"/>
                  </a:solidFill>
                  <a:miter/>
                </a:ln>
              </p:spPr>
            </p:sp>
            <p:sp>
              <p:nvSpPr>
                <p:cNvPr id="59" name="Forme libre : forme 58">
                  <a:extLst>
                    <a:ext uri="{FF2B5EF4-FFF2-40B4-BE49-F238E27FC236}">
                      <a16:creationId xmlns:a16="http://schemas.microsoft.com/office/drawing/2014/main" id="{8672B3DD-1F42-4CC1-944D-808689A4A821}"/>
                    </a:ext>
                  </a:extLst>
                </p:cNvPr>
                <p:cNvSpPr/>
                <p:nvPr/>
              </p:nvSpPr>
              <p:spPr>
                <a:xfrm>
                  <a:off x="3703624" y="1750722"/>
                  <a:ext cx="1824185" cy="3305814"/>
                </a:xfrm>
                <a:custGeom>
                  <a:avLst/>
                  <a:gdLst/>
                  <a:ahLst/>
                  <a:cxnLst/>
                  <a:rect l="l" t="t" r="r" b="b"/>
                  <a:pathLst/>
                </a:custGeom>
                <a:noFill/>
                <a:ln w="7600" cap="flat">
                  <a:solidFill>
                    <a:srgbClr val="DCDCDC"/>
                  </a:solidFill>
                  <a:miter/>
                </a:ln>
              </p:spPr>
            </p:sp>
            <p:sp>
              <p:nvSpPr>
                <p:cNvPr id="60" name="Text 170">
                  <a:extLst>
                    <a:ext uri="{FF2B5EF4-FFF2-40B4-BE49-F238E27FC236}">
                      <a16:creationId xmlns:a16="http://schemas.microsoft.com/office/drawing/2014/main" id="{B2BB9857-747C-4E2A-BA63-C1713FFF978D}"/>
                    </a:ext>
                  </a:extLst>
                </p:cNvPr>
                <p:cNvSpPr txBox="1"/>
                <p:nvPr/>
              </p:nvSpPr>
              <p:spPr>
                <a:xfrm>
                  <a:off x="3639024" y="5094536"/>
                  <a:ext cx="129200" cy="182400"/>
                </a:xfrm>
                <a:prstGeom prst="rect">
                  <a:avLst/>
                </a:prstGeom>
                <a:noFill/>
              </p:spPr>
              <p:txBody>
                <a:bodyPr wrap="none" lIns="0" tIns="0" rIns="0" bIns="0" rtlCol="0" anchor="ctr"/>
                <a:lstStyle/>
                <a:p>
                  <a:pPr algn="ctr"/>
                  <a:r>
                    <a:rPr sz="1600" dirty="0">
                      <a:solidFill>
                        <a:schemeClr val="bg2">
                          <a:lumMod val="50000"/>
                        </a:schemeClr>
                      </a:solidFill>
                      <a:latin typeface="Arial"/>
                    </a:rPr>
                    <a:t>0</a:t>
                  </a:r>
                </a:p>
              </p:txBody>
            </p:sp>
            <p:sp>
              <p:nvSpPr>
                <p:cNvPr id="61" name="Text 171">
                  <a:extLst>
                    <a:ext uri="{FF2B5EF4-FFF2-40B4-BE49-F238E27FC236}">
                      <a16:creationId xmlns:a16="http://schemas.microsoft.com/office/drawing/2014/main" id="{B3E7824E-D4ED-42CE-A9EB-03D4DA863BED}"/>
                    </a:ext>
                  </a:extLst>
                </p:cNvPr>
                <p:cNvSpPr txBox="1"/>
                <p:nvPr/>
              </p:nvSpPr>
              <p:spPr>
                <a:xfrm>
                  <a:off x="4003861" y="5094536"/>
                  <a:ext cx="129200" cy="182400"/>
                </a:xfrm>
                <a:prstGeom prst="rect">
                  <a:avLst/>
                </a:prstGeom>
                <a:noFill/>
              </p:spPr>
              <p:txBody>
                <a:bodyPr wrap="none" lIns="0" tIns="0" rIns="0" bIns="0" rtlCol="0" anchor="ctr"/>
                <a:lstStyle/>
                <a:p>
                  <a:pPr algn="ctr"/>
                  <a:r>
                    <a:rPr sz="1600" dirty="0">
                      <a:solidFill>
                        <a:schemeClr val="bg2">
                          <a:lumMod val="50000"/>
                        </a:schemeClr>
                      </a:solidFill>
                      <a:latin typeface="Arial"/>
                    </a:rPr>
                    <a:t>6</a:t>
                  </a:r>
                </a:p>
              </p:txBody>
            </p:sp>
            <p:sp>
              <p:nvSpPr>
                <p:cNvPr id="62" name="Text 172">
                  <a:extLst>
                    <a:ext uri="{FF2B5EF4-FFF2-40B4-BE49-F238E27FC236}">
                      <a16:creationId xmlns:a16="http://schemas.microsoft.com/office/drawing/2014/main" id="{93B000DC-5708-4109-AFDE-C047682C0ED3}"/>
                    </a:ext>
                  </a:extLst>
                </p:cNvPr>
                <p:cNvSpPr txBox="1"/>
                <p:nvPr/>
              </p:nvSpPr>
              <p:spPr>
                <a:xfrm>
                  <a:off x="4342098" y="5094536"/>
                  <a:ext cx="182400" cy="182400"/>
                </a:xfrm>
                <a:prstGeom prst="rect">
                  <a:avLst/>
                </a:prstGeom>
                <a:noFill/>
              </p:spPr>
              <p:txBody>
                <a:bodyPr wrap="none" lIns="0" tIns="0" rIns="0" bIns="0" rtlCol="0" anchor="ctr"/>
                <a:lstStyle/>
                <a:p>
                  <a:pPr algn="ctr"/>
                  <a:r>
                    <a:rPr sz="1600" dirty="0">
                      <a:solidFill>
                        <a:schemeClr val="bg2">
                          <a:lumMod val="50000"/>
                        </a:schemeClr>
                      </a:solidFill>
                      <a:latin typeface="Arial"/>
                    </a:rPr>
                    <a:t>12</a:t>
                  </a:r>
                </a:p>
              </p:txBody>
            </p:sp>
            <p:sp>
              <p:nvSpPr>
                <p:cNvPr id="63" name="Text 173">
                  <a:extLst>
                    <a:ext uri="{FF2B5EF4-FFF2-40B4-BE49-F238E27FC236}">
                      <a16:creationId xmlns:a16="http://schemas.microsoft.com/office/drawing/2014/main" id="{83C88487-FC9E-4F43-84BC-5A35FEBFB75C}"/>
                    </a:ext>
                  </a:extLst>
                </p:cNvPr>
                <p:cNvSpPr txBox="1"/>
                <p:nvPr/>
              </p:nvSpPr>
              <p:spPr>
                <a:xfrm>
                  <a:off x="4706935" y="5094536"/>
                  <a:ext cx="182400" cy="182400"/>
                </a:xfrm>
                <a:prstGeom prst="rect">
                  <a:avLst/>
                </a:prstGeom>
                <a:noFill/>
              </p:spPr>
              <p:txBody>
                <a:bodyPr wrap="none" lIns="0" tIns="0" rIns="0" bIns="0" rtlCol="0" anchor="ctr"/>
                <a:lstStyle/>
                <a:p>
                  <a:pPr algn="ctr"/>
                  <a:r>
                    <a:rPr sz="1600" dirty="0">
                      <a:solidFill>
                        <a:schemeClr val="bg2">
                          <a:lumMod val="50000"/>
                        </a:schemeClr>
                      </a:solidFill>
                      <a:latin typeface="Arial"/>
                    </a:rPr>
                    <a:t>18</a:t>
                  </a:r>
                </a:p>
              </p:txBody>
            </p:sp>
            <p:sp>
              <p:nvSpPr>
                <p:cNvPr id="64" name="Text 174">
                  <a:extLst>
                    <a:ext uri="{FF2B5EF4-FFF2-40B4-BE49-F238E27FC236}">
                      <a16:creationId xmlns:a16="http://schemas.microsoft.com/office/drawing/2014/main" id="{FE57C804-F5A3-4AA6-8E26-78676230227B}"/>
                    </a:ext>
                  </a:extLst>
                </p:cNvPr>
                <p:cNvSpPr txBox="1"/>
                <p:nvPr/>
              </p:nvSpPr>
              <p:spPr>
                <a:xfrm>
                  <a:off x="5071772" y="5094536"/>
                  <a:ext cx="182400" cy="182400"/>
                </a:xfrm>
                <a:prstGeom prst="rect">
                  <a:avLst/>
                </a:prstGeom>
                <a:noFill/>
              </p:spPr>
              <p:txBody>
                <a:bodyPr wrap="none" lIns="0" tIns="0" rIns="0" bIns="0" rtlCol="0" anchor="ctr"/>
                <a:lstStyle/>
                <a:p>
                  <a:pPr algn="ctr"/>
                  <a:r>
                    <a:rPr sz="1600" dirty="0">
                      <a:solidFill>
                        <a:schemeClr val="bg2">
                          <a:lumMod val="50000"/>
                        </a:schemeClr>
                      </a:solidFill>
                      <a:latin typeface="Arial"/>
                    </a:rPr>
                    <a:t>24</a:t>
                  </a:r>
                </a:p>
              </p:txBody>
            </p:sp>
            <p:sp>
              <p:nvSpPr>
                <p:cNvPr id="65" name="Text 175">
                  <a:extLst>
                    <a:ext uri="{FF2B5EF4-FFF2-40B4-BE49-F238E27FC236}">
                      <a16:creationId xmlns:a16="http://schemas.microsoft.com/office/drawing/2014/main" id="{B73602AF-2D21-49FF-B053-648A42BE78ED}"/>
                    </a:ext>
                  </a:extLst>
                </p:cNvPr>
                <p:cNvSpPr txBox="1"/>
                <p:nvPr/>
              </p:nvSpPr>
              <p:spPr>
                <a:xfrm>
                  <a:off x="5436609" y="5094536"/>
                  <a:ext cx="182400" cy="182400"/>
                </a:xfrm>
                <a:prstGeom prst="rect">
                  <a:avLst/>
                </a:prstGeom>
                <a:noFill/>
              </p:spPr>
              <p:txBody>
                <a:bodyPr wrap="none" lIns="0" tIns="0" rIns="0" bIns="0" rtlCol="0" anchor="ctr"/>
                <a:lstStyle/>
                <a:p>
                  <a:pPr algn="ctr"/>
                  <a:r>
                    <a:rPr sz="1600" dirty="0">
                      <a:solidFill>
                        <a:schemeClr val="bg2">
                          <a:lumMod val="50000"/>
                        </a:schemeClr>
                      </a:solidFill>
                      <a:latin typeface="Arial"/>
                    </a:rPr>
                    <a:t>30</a:t>
                  </a:r>
                </a:p>
              </p:txBody>
            </p:sp>
          </p:grpSp>
          <p:grpSp>
            <p:nvGrpSpPr>
              <p:cNvPr id="41" name="Group 176">
                <a:extLst>
                  <a:ext uri="{FF2B5EF4-FFF2-40B4-BE49-F238E27FC236}">
                    <a16:creationId xmlns:a16="http://schemas.microsoft.com/office/drawing/2014/main" id="{ADF46147-D3FA-4373-9D34-87220D2E4889}"/>
                  </a:ext>
                </a:extLst>
              </p:cNvPr>
              <p:cNvGrpSpPr/>
              <p:nvPr/>
            </p:nvGrpSpPr>
            <p:grpSpPr>
              <a:xfrm>
                <a:off x="830824" y="1750722"/>
                <a:ext cx="4696985" cy="3305814"/>
                <a:chOff x="830824" y="1750722"/>
                <a:chExt cx="4696985" cy="3305814"/>
              </a:xfrm>
            </p:grpSpPr>
            <p:sp>
              <p:nvSpPr>
                <p:cNvPr id="42" name="Forme libre : forme 41">
                  <a:extLst>
                    <a:ext uri="{FF2B5EF4-FFF2-40B4-BE49-F238E27FC236}">
                      <a16:creationId xmlns:a16="http://schemas.microsoft.com/office/drawing/2014/main" id="{34F54BA1-CC89-4230-BC95-9558593F5D96}"/>
                    </a:ext>
                  </a:extLst>
                </p:cNvPr>
                <p:cNvSpPr/>
                <p:nvPr/>
              </p:nvSpPr>
              <p:spPr>
                <a:xfrm>
                  <a:off x="3703624" y="1750722"/>
                  <a:ext cx="1824185" cy="3305814"/>
                </a:xfrm>
                <a:custGeom>
                  <a:avLst/>
                  <a:gdLst/>
                  <a:ahLst/>
                  <a:cxnLst/>
                  <a:rect l="l" t="t" r="r" b="b"/>
                  <a:pathLst>
                    <a:path w="1824185" h="3305814" fill="none">
                      <a:moveTo>
                        <a:pt x="0" y="3305814"/>
                      </a:moveTo>
                      <a:lnTo>
                        <a:pt x="0" y="0"/>
                      </a:lnTo>
                    </a:path>
                  </a:pathLst>
                </a:custGeom>
                <a:solidFill>
                  <a:srgbClr val="000000"/>
                </a:solidFill>
                <a:ln w="7600" cap="flat">
                  <a:solidFill>
                    <a:srgbClr val="000000"/>
                  </a:solidFill>
                  <a:miter/>
                </a:ln>
              </p:spPr>
            </p:sp>
            <p:sp>
              <p:nvSpPr>
                <p:cNvPr id="43" name="Forme libre : forme 42">
                  <a:extLst>
                    <a:ext uri="{FF2B5EF4-FFF2-40B4-BE49-F238E27FC236}">
                      <a16:creationId xmlns:a16="http://schemas.microsoft.com/office/drawing/2014/main" id="{85F02E45-4F24-43FA-A124-2762209F9918}"/>
                    </a:ext>
                  </a:extLst>
                </p:cNvPr>
                <p:cNvSpPr/>
                <p:nvPr/>
              </p:nvSpPr>
              <p:spPr>
                <a:xfrm>
                  <a:off x="3703624" y="1750722"/>
                  <a:ext cx="1824185" cy="3305814"/>
                </a:xfrm>
                <a:custGeom>
                  <a:avLst/>
                  <a:gdLst/>
                  <a:ahLst/>
                  <a:cxnLst/>
                  <a:rect l="l" t="t" r="r" b="b"/>
                  <a:pathLst/>
                </a:custGeom>
                <a:noFill/>
                <a:ln w="7600" cap="flat">
                  <a:solidFill>
                    <a:srgbClr val="DCDCDC"/>
                  </a:solidFill>
                  <a:miter/>
                </a:ln>
              </p:spPr>
            </p:sp>
            <p:sp>
              <p:nvSpPr>
                <p:cNvPr id="44" name="Text 177">
                  <a:extLst>
                    <a:ext uri="{FF2B5EF4-FFF2-40B4-BE49-F238E27FC236}">
                      <a16:creationId xmlns:a16="http://schemas.microsoft.com/office/drawing/2014/main" id="{3B9330C6-F594-475D-8074-C433102132E5}"/>
                    </a:ext>
                  </a:extLst>
                </p:cNvPr>
                <p:cNvSpPr txBox="1"/>
                <p:nvPr/>
              </p:nvSpPr>
              <p:spPr>
                <a:xfrm>
                  <a:off x="3027224" y="4847271"/>
                  <a:ext cx="638400" cy="182400"/>
                </a:xfrm>
                <a:prstGeom prst="rect">
                  <a:avLst/>
                </a:prstGeom>
                <a:noFill/>
              </p:spPr>
              <p:txBody>
                <a:bodyPr wrap="none" lIns="0" tIns="0" rIns="0" bIns="0" rtlCol="0" anchor="ctr"/>
                <a:lstStyle/>
                <a:p>
                  <a:pPr algn="r"/>
                  <a:r>
                    <a:rPr sz="1600" dirty="0">
                      <a:solidFill>
                        <a:schemeClr val="bg2">
                          <a:lumMod val="25000"/>
                        </a:schemeClr>
                      </a:solidFill>
                    </a:rPr>
                    <a:t>Site Internet </a:t>
                  </a:r>
                </a:p>
              </p:txBody>
            </p:sp>
            <p:sp>
              <p:nvSpPr>
                <p:cNvPr id="45" name="Text 178">
                  <a:extLst>
                    <a:ext uri="{FF2B5EF4-FFF2-40B4-BE49-F238E27FC236}">
                      <a16:creationId xmlns:a16="http://schemas.microsoft.com/office/drawing/2014/main" id="{33E31C1E-40D5-46D9-850F-03B23689C636}"/>
                    </a:ext>
                  </a:extLst>
                </p:cNvPr>
                <p:cNvSpPr txBox="1"/>
                <p:nvPr/>
              </p:nvSpPr>
              <p:spPr>
                <a:xfrm>
                  <a:off x="1089224" y="4611142"/>
                  <a:ext cx="2576400" cy="182400"/>
                </a:xfrm>
                <a:prstGeom prst="rect">
                  <a:avLst/>
                </a:prstGeom>
                <a:noFill/>
              </p:spPr>
              <p:txBody>
                <a:bodyPr wrap="none" lIns="0" tIns="0" rIns="0" bIns="0" rtlCol="0" anchor="ctr"/>
                <a:lstStyle/>
                <a:p>
                  <a:pPr algn="r"/>
                  <a:r>
                    <a:rPr sz="1600" dirty="0">
                      <a:solidFill>
                        <a:schemeClr val="bg2">
                          <a:lumMod val="25000"/>
                        </a:schemeClr>
                      </a:solidFill>
                    </a:rPr>
                    <a:t>Plateformes de distribution (Booking, Trivago, Expédia…)</a:t>
                  </a:r>
                </a:p>
              </p:txBody>
            </p:sp>
            <p:sp>
              <p:nvSpPr>
                <p:cNvPr id="46" name="Text 179">
                  <a:extLst>
                    <a:ext uri="{FF2B5EF4-FFF2-40B4-BE49-F238E27FC236}">
                      <a16:creationId xmlns:a16="http://schemas.microsoft.com/office/drawing/2014/main" id="{5D9A19DE-F3C5-48D1-AF47-A52BC5289595}"/>
                    </a:ext>
                  </a:extLst>
                </p:cNvPr>
                <p:cNvSpPr txBox="1"/>
                <p:nvPr/>
              </p:nvSpPr>
              <p:spPr>
                <a:xfrm>
                  <a:off x="1378024" y="4375012"/>
                  <a:ext cx="2287600" cy="182400"/>
                </a:xfrm>
                <a:prstGeom prst="rect">
                  <a:avLst/>
                </a:prstGeom>
                <a:noFill/>
              </p:spPr>
              <p:txBody>
                <a:bodyPr wrap="none" lIns="0" tIns="0" rIns="0" bIns="0" rtlCol="0" anchor="ctr"/>
                <a:lstStyle/>
                <a:p>
                  <a:pPr algn="r"/>
                  <a:r>
                    <a:rPr sz="1600" dirty="0">
                      <a:solidFill>
                        <a:schemeClr val="bg2">
                          <a:lumMod val="25000"/>
                        </a:schemeClr>
                      </a:solidFill>
                    </a:rPr>
                    <a:t>Réseaux sociaux (Twitter, Facebook, Instagram…)</a:t>
                  </a:r>
                </a:p>
              </p:txBody>
            </p:sp>
            <p:sp>
              <p:nvSpPr>
                <p:cNvPr id="47" name="Text 180">
                  <a:extLst>
                    <a:ext uri="{FF2B5EF4-FFF2-40B4-BE49-F238E27FC236}">
                      <a16:creationId xmlns:a16="http://schemas.microsoft.com/office/drawing/2014/main" id="{984CF274-5E89-4AB8-82E5-8643DCB52603}"/>
                    </a:ext>
                  </a:extLst>
                </p:cNvPr>
                <p:cNvSpPr txBox="1"/>
                <p:nvPr/>
              </p:nvSpPr>
              <p:spPr>
                <a:xfrm>
                  <a:off x="2419224" y="4138882"/>
                  <a:ext cx="1246400" cy="182400"/>
                </a:xfrm>
                <a:prstGeom prst="rect">
                  <a:avLst/>
                </a:prstGeom>
                <a:noFill/>
              </p:spPr>
              <p:txBody>
                <a:bodyPr wrap="none" lIns="0" tIns="0" rIns="0" bIns="0" rtlCol="0" anchor="ctr"/>
                <a:lstStyle/>
                <a:p>
                  <a:pPr algn="r"/>
                  <a:r>
                    <a:rPr sz="1600" dirty="0">
                      <a:solidFill>
                        <a:schemeClr val="bg2">
                          <a:lumMod val="25000"/>
                        </a:schemeClr>
                      </a:solidFill>
                    </a:rPr>
                    <a:t>Base de données clientes </a:t>
                  </a:r>
                </a:p>
              </p:txBody>
            </p:sp>
            <p:sp>
              <p:nvSpPr>
                <p:cNvPr id="48" name="Text 181">
                  <a:extLst>
                    <a:ext uri="{FF2B5EF4-FFF2-40B4-BE49-F238E27FC236}">
                      <a16:creationId xmlns:a16="http://schemas.microsoft.com/office/drawing/2014/main" id="{C6B82454-07FA-4860-822E-7220D9845A28}"/>
                    </a:ext>
                  </a:extLst>
                </p:cNvPr>
                <p:cNvSpPr txBox="1"/>
                <p:nvPr/>
              </p:nvSpPr>
              <p:spPr>
                <a:xfrm>
                  <a:off x="1279224" y="3902753"/>
                  <a:ext cx="2386400" cy="182400"/>
                </a:xfrm>
                <a:prstGeom prst="rect">
                  <a:avLst/>
                </a:prstGeom>
                <a:noFill/>
              </p:spPr>
              <p:txBody>
                <a:bodyPr wrap="none" lIns="0" tIns="0" rIns="0" bIns="0" rtlCol="0" anchor="ctr"/>
                <a:lstStyle/>
                <a:p>
                  <a:pPr algn="r"/>
                  <a:r>
                    <a:rPr sz="1600" dirty="0">
                      <a:solidFill>
                        <a:schemeClr val="bg2">
                          <a:lumMod val="25000"/>
                        </a:schemeClr>
                      </a:solidFill>
                    </a:rPr>
                    <a:t>Base de données clientes avec fonction automatique</a:t>
                  </a:r>
                </a:p>
              </p:txBody>
            </p:sp>
            <p:sp>
              <p:nvSpPr>
                <p:cNvPr id="49" name="Text 182">
                  <a:extLst>
                    <a:ext uri="{FF2B5EF4-FFF2-40B4-BE49-F238E27FC236}">
                      <a16:creationId xmlns:a16="http://schemas.microsoft.com/office/drawing/2014/main" id="{C6D24768-994C-4C08-924F-5F640FB71DD2}"/>
                    </a:ext>
                  </a:extLst>
                </p:cNvPr>
                <p:cNvSpPr txBox="1"/>
                <p:nvPr/>
              </p:nvSpPr>
              <p:spPr>
                <a:xfrm>
                  <a:off x="1507224" y="3666623"/>
                  <a:ext cx="2158400" cy="182400"/>
                </a:xfrm>
                <a:prstGeom prst="rect">
                  <a:avLst/>
                </a:prstGeom>
                <a:noFill/>
              </p:spPr>
              <p:txBody>
                <a:bodyPr wrap="none" lIns="0" tIns="0" rIns="0" bIns="0" rtlCol="0" anchor="ctr"/>
                <a:lstStyle/>
                <a:p>
                  <a:pPr algn="r"/>
                  <a:r>
                    <a:rPr sz="1600" dirty="0">
                      <a:solidFill>
                        <a:schemeClr val="bg2">
                          <a:lumMod val="25000"/>
                        </a:schemeClr>
                      </a:solidFill>
                    </a:rPr>
                    <a:t>Système de gestion de la relation client (CRM) </a:t>
                  </a:r>
                </a:p>
              </p:txBody>
            </p:sp>
            <p:sp>
              <p:nvSpPr>
                <p:cNvPr id="50" name="Text 183">
                  <a:extLst>
                    <a:ext uri="{FF2B5EF4-FFF2-40B4-BE49-F238E27FC236}">
                      <a16:creationId xmlns:a16="http://schemas.microsoft.com/office/drawing/2014/main" id="{1C30C2A2-54A7-40B5-B17B-B4BF628955AB}"/>
                    </a:ext>
                  </a:extLst>
                </p:cNvPr>
                <p:cNvSpPr txBox="1"/>
                <p:nvPr/>
              </p:nvSpPr>
              <p:spPr>
                <a:xfrm>
                  <a:off x="2100024" y="3430494"/>
                  <a:ext cx="1565600" cy="182400"/>
                </a:xfrm>
                <a:prstGeom prst="rect">
                  <a:avLst/>
                </a:prstGeom>
                <a:noFill/>
              </p:spPr>
              <p:txBody>
                <a:bodyPr wrap="none" lIns="0" tIns="0" rIns="0" bIns="0" rtlCol="0" anchor="ctr"/>
                <a:lstStyle/>
                <a:p>
                  <a:pPr algn="r"/>
                  <a:r>
                    <a:rPr sz="1600" dirty="0" err="1">
                      <a:solidFill>
                        <a:schemeClr val="bg2">
                          <a:lumMod val="25000"/>
                        </a:schemeClr>
                      </a:solidFill>
                    </a:rPr>
                    <a:t>Réseau</a:t>
                  </a:r>
                  <a:r>
                    <a:rPr sz="1600" dirty="0">
                      <a:solidFill>
                        <a:schemeClr val="bg2">
                          <a:lumMod val="25000"/>
                        </a:schemeClr>
                      </a:solidFill>
                    </a:rPr>
                    <a:t> social numérique interne</a:t>
                  </a:r>
                </a:p>
              </p:txBody>
            </p:sp>
            <p:sp>
              <p:nvSpPr>
                <p:cNvPr id="51" name="Text 184">
                  <a:extLst>
                    <a:ext uri="{FF2B5EF4-FFF2-40B4-BE49-F238E27FC236}">
                      <a16:creationId xmlns:a16="http://schemas.microsoft.com/office/drawing/2014/main" id="{4C8B8E87-DA4C-4E72-A089-3426BFDB5F2F}"/>
                    </a:ext>
                  </a:extLst>
                </p:cNvPr>
                <p:cNvSpPr txBox="1"/>
                <p:nvPr/>
              </p:nvSpPr>
              <p:spPr>
                <a:xfrm>
                  <a:off x="2844824" y="3194364"/>
                  <a:ext cx="820800" cy="182400"/>
                </a:xfrm>
                <a:prstGeom prst="rect">
                  <a:avLst/>
                </a:prstGeom>
                <a:noFill/>
              </p:spPr>
              <p:txBody>
                <a:bodyPr wrap="none" lIns="0" tIns="0" rIns="0" bIns="0" rtlCol="0" anchor="ctr"/>
                <a:lstStyle/>
                <a:p>
                  <a:pPr algn="r"/>
                  <a:r>
                    <a:rPr sz="1600" dirty="0">
                      <a:solidFill>
                        <a:schemeClr val="bg2">
                          <a:lumMod val="25000"/>
                        </a:schemeClr>
                      </a:solidFill>
                    </a:rPr>
                    <a:t>Tablettes tactiles</a:t>
                  </a:r>
                </a:p>
              </p:txBody>
            </p:sp>
            <p:sp>
              <p:nvSpPr>
                <p:cNvPr id="52" name="Text 185">
                  <a:extLst>
                    <a:ext uri="{FF2B5EF4-FFF2-40B4-BE49-F238E27FC236}">
                      <a16:creationId xmlns:a16="http://schemas.microsoft.com/office/drawing/2014/main" id="{942173D6-4337-431F-B5BA-EA714787EF30}"/>
                    </a:ext>
                  </a:extLst>
                </p:cNvPr>
                <p:cNvSpPr txBox="1"/>
                <p:nvPr/>
              </p:nvSpPr>
              <p:spPr>
                <a:xfrm>
                  <a:off x="830824" y="2958234"/>
                  <a:ext cx="2834800" cy="182400"/>
                </a:xfrm>
                <a:prstGeom prst="rect">
                  <a:avLst/>
                </a:prstGeom>
                <a:noFill/>
              </p:spPr>
              <p:txBody>
                <a:bodyPr wrap="none" lIns="0" tIns="0" rIns="0" bIns="0" rtlCol="0" anchor="ctr"/>
                <a:lstStyle/>
                <a:p>
                  <a:pPr algn="r"/>
                  <a:r>
                    <a:rPr sz="1600" dirty="0">
                      <a:solidFill>
                        <a:schemeClr val="bg2">
                          <a:lumMod val="25000"/>
                        </a:schemeClr>
                      </a:solidFill>
                    </a:rPr>
                    <a:t>Système pour modifier automatiquement le prix des chambres </a:t>
                  </a:r>
                </a:p>
              </p:txBody>
            </p:sp>
            <p:sp>
              <p:nvSpPr>
                <p:cNvPr id="53" name="Text 186">
                  <a:extLst>
                    <a:ext uri="{FF2B5EF4-FFF2-40B4-BE49-F238E27FC236}">
                      <a16:creationId xmlns:a16="http://schemas.microsoft.com/office/drawing/2014/main" id="{957B32CB-7377-448F-A705-F2ED7391EFAF}"/>
                    </a:ext>
                  </a:extLst>
                </p:cNvPr>
                <p:cNvSpPr txBox="1"/>
                <p:nvPr/>
              </p:nvSpPr>
              <p:spPr>
                <a:xfrm>
                  <a:off x="1522424" y="2722105"/>
                  <a:ext cx="2143200" cy="182400"/>
                </a:xfrm>
                <a:prstGeom prst="rect">
                  <a:avLst/>
                </a:prstGeom>
                <a:noFill/>
              </p:spPr>
              <p:txBody>
                <a:bodyPr wrap="none" lIns="0" tIns="0" rIns="0" bIns="0" rtlCol="0" anchor="ctr"/>
                <a:lstStyle/>
                <a:p>
                  <a:pPr algn="r"/>
                  <a:r>
                    <a:rPr sz="1600" dirty="0">
                      <a:solidFill>
                        <a:schemeClr val="bg2">
                          <a:lumMod val="25000"/>
                        </a:schemeClr>
                      </a:solidFill>
                    </a:rPr>
                    <a:t>Système de priorisation automatique des mails</a:t>
                  </a:r>
                </a:p>
              </p:txBody>
            </p:sp>
            <p:sp>
              <p:nvSpPr>
                <p:cNvPr id="54" name="Text 187">
                  <a:extLst>
                    <a:ext uri="{FF2B5EF4-FFF2-40B4-BE49-F238E27FC236}">
                      <a16:creationId xmlns:a16="http://schemas.microsoft.com/office/drawing/2014/main" id="{62648429-435C-4893-8AC6-AA0FBF474658}"/>
                    </a:ext>
                  </a:extLst>
                </p:cNvPr>
                <p:cNvSpPr txBox="1"/>
                <p:nvPr/>
              </p:nvSpPr>
              <p:spPr>
                <a:xfrm>
                  <a:off x="1834024" y="2485975"/>
                  <a:ext cx="1831600" cy="182400"/>
                </a:xfrm>
                <a:prstGeom prst="rect">
                  <a:avLst/>
                </a:prstGeom>
                <a:noFill/>
              </p:spPr>
              <p:txBody>
                <a:bodyPr wrap="none" lIns="0" tIns="0" rIns="0" bIns="0" rtlCol="0" anchor="ctr"/>
                <a:lstStyle/>
                <a:p>
                  <a:pPr algn="r"/>
                  <a:r>
                    <a:rPr sz="1600" dirty="0" err="1">
                      <a:solidFill>
                        <a:schemeClr val="bg2">
                          <a:lumMod val="25000"/>
                        </a:schemeClr>
                      </a:solidFill>
                    </a:rPr>
                    <a:t>Chatbot</a:t>
                  </a:r>
                  <a:r>
                    <a:rPr sz="1600" dirty="0">
                      <a:solidFill>
                        <a:schemeClr val="bg2">
                          <a:lumMod val="25000"/>
                        </a:schemeClr>
                      </a:solidFill>
                    </a:rPr>
                    <a:t> </a:t>
                  </a:r>
                  <a:r>
                    <a:rPr sz="1600" dirty="0" err="1">
                      <a:solidFill>
                        <a:schemeClr val="bg2">
                          <a:lumMod val="25000"/>
                        </a:schemeClr>
                      </a:solidFill>
                    </a:rPr>
                    <a:t>ou</a:t>
                  </a:r>
                  <a:r>
                    <a:rPr sz="1600" dirty="0">
                      <a:solidFill>
                        <a:schemeClr val="bg2">
                          <a:lumMod val="25000"/>
                        </a:schemeClr>
                      </a:solidFill>
                    </a:rPr>
                    <a:t> agents conversationnels</a:t>
                  </a:r>
                </a:p>
              </p:txBody>
            </p:sp>
            <p:sp>
              <p:nvSpPr>
                <p:cNvPr id="55" name="Text 188">
                  <a:extLst>
                    <a:ext uri="{FF2B5EF4-FFF2-40B4-BE49-F238E27FC236}">
                      <a16:creationId xmlns:a16="http://schemas.microsoft.com/office/drawing/2014/main" id="{7E5F4C31-533C-434A-A1EB-247ACAF820D9}"/>
                    </a:ext>
                  </a:extLst>
                </p:cNvPr>
                <p:cNvSpPr txBox="1"/>
                <p:nvPr/>
              </p:nvSpPr>
              <p:spPr>
                <a:xfrm>
                  <a:off x="2814424" y="2249846"/>
                  <a:ext cx="851200" cy="182400"/>
                </a:xfrm>
                <a:prstGeom prst="rect">
                  <a:avLst/>
                </a:prstGeom>
                <a:noFill/>
              </p:spPr>
              <p:txBody>
                <a:bodyPr wrap="none" lIns="0" tIns="0" rIns="0" bIns="0" rtlCol="0" anchor="ctr"/>
                <a:lstStyle/>
                <a:p>
                  <a:pPr algn="r"/>
                  <a:r>
                    <a:rPr sz="1600" dirty="0">
                      <a:solidFill>
                        <a:schemeClr val="bg2">
                          <a:lumMod val="25000"/>
                        </a:schemeClr>
                      </a:solidFill>
                    </a:rPr>
                    <a:t>Objets connectés</a:t>
                  </a:r>
                </a:p>
              </p:txBody>
            </p:sp>
            <p:sp>
              <p:nvSpPr>
                <p:cNvPr id="56" name="Text 189">
                  <a:extLst>
                    <a:ext uri="{FF2B5EF4-FFF2-40B4-BE49-F238E27FC236}">
                      <a16:creationId xmlns:a16="http://schemas.microsoft.com/office/drawing/2014/main" id="{5FA3A713-ACE8-4041-B6BD-056765F27927}"/>
                    </a:ext>
                  </a:extLst>
                </p:cNvPr>
                <p:cNvSpPr txBox="1"/>
                <p:nvPr/>
              </p:nvSpPr>
              <p:spPr>
                <a:xfrm>
                  <a:off x="1522424" y="2013716"/>
                  <a:ext cx="2143200" cy="182400"/>
                </a:xfrm>
                <a:prstGeom prst="rect">
                  <a:avLst/>
                </a:prstGeom>
                <a:noFill/>
              </p:spPr>
              <p:txBody>
                <a:bodyPr wrap="none" lIns="0" tIns="0" rIns="0" bIns="0" rtlCol="0" anchor="ctr"/>
                <a:lstStyle/>
                <a:p>
                  <a:pPr algn="r"/>
                  <a:r>
                    <a:rPr sz="1600" dirty="0">
                      <a:solidFill>
                        <a:schemeClr val="bg2">
                          <a:lumMod val="25000"/>
                        </a:schemeClr>
                      </a:solidFill>
                    </a:rPr>
                    <a:t>Outils d'automatisation pour réseaux sociaux...</a:t>
                  </a:r>
                </a:p>
              </p:txBody>
            </p:sp>
            <p:sp>
              <p:nvSpPr>
                <p:cNvPr id="57" name="Text 190">
                  <a:extLst>
                    <a:ext uri="{FF2B5EF4-FFF2-40B4-BE49-F238E27FC236}">
                      <a16:creationId xmlns:a16="http://schemas.microsoft.com/office/drawing/2014/main" id="{82017888-4812-4BF6-AE61-59CDA5CED202}"/>
                    </a:ext>
                  </a:extLst>
                </p:cNvPr>
                <p:cNvSpPr txBox="1"/>
                <p:nvPr/>
              </p:nvSpPr>
              <p:spPr>
                <a:xfrm>
                  <a:off x="2100024" y="1777586"/>
                  <a:ext cx="1565600" cy="182400"/>
                </a:xfrm>
                <a:prstGeom prst="rect">
                  <a:avLst/>
                </a:prstGeom>
                <a:noFill/>
              </p:spPr>
              <p:txBody>
                <a:bodyPr wrap="none" lIns="0" tIns="0" rIns="0" bIns="0" rtlCol="0" anchor="ctr"/>
                <a:lstStyle/>
                <a:p>
                  <a:pPr algn="r"/>
                  <a:r>
                    <a:rPr sz="1600" dirty="0">
                      <a:solidFill>
                        <a:schemeClr val="bg2">
                          <a:lumMod val="25000"/>
                        </a:schemeClr>
                      </a:solidFill>
                    </a:rPr>
                    <a:t>Logiciel de traitement du Big Data</a:t>
                  </a:r>
                </a:p>
              </p:txBody>
            </p:sp>
          </p:grpSp>
        </p:grpSp>
        <p:grpSp>
          <p:nvGrpSpPr>
            <p:cNvPr id="11" name="Groupe 10">
              <a:extLst>
                <a:ext uri="{FF2B5EF4-FFF2-40B4-BE49-F238E27FC236}">
                  <a16:creationId xmlns:a16="http://schemas.microsoft.com/office/drawing/2014/main" id="{1FF12C64-B313-47E6-B08B-EE444F6ED5B9}"/>
                </a:ext>
              </a:extLst>
            </p:cNvPr>
            <p:cNvGrpSpPr/>
            <p:nvPr/>
          </p:nvGrpSpPr>
          <p:grpSpPr>
            <a:xfrm>
              <a:off x="3703624" y="1750722"/>
              <a:ext cx="1824185" cy="3305814"/>
              <a:chOff x="3703624" y="1750722"/>
              <a:chExt cx="1824185" cy="3305814"/>
            </a:xfrm>
          </p:grpSpPr>
          <p:grpSp>
            <p:nvGrpSpPr>
              <p:cNvPr id="12" name="Groupe 11">
                <a:extLst>
                  <a:ext uri="{FF2B5EF4-FFF2-40B4-BE49-F238E27FC236}">
                    <a16:creationId xmlns:a16="http://schemas.microsoft.com/office/drawing/2014/main" id="{CFD737BE-E1D1-474C-97BD-29A1FFBE2C50}"/>
                  </a:ext>
                </a:extLst>
              </p:cNvPr>
              <p:cNvGrpSpPr/>
              <p:nvPr/>
            </p:nvGrpSpPr>
            <p:grpSpPr>
              <a:xfrm>
                <a:off x="3703624" y="4890065"/>
                <a:ext cx="1824185" cy="96813"/>
                <a:chOff x="3703624" y="4890065"/>
                <a:chExt cx="1824185" cy="96813"/>
              </a:xfrm>
            </p:grpSpPr>
            <p:sp>
              <p:nvSpPr>
                <p:cNvPr id="39" name="Forme libre : forme 38">
                  <a:extLst>
                    <a:ext uri="{FF2B5EF4-FFF2-40B4-BE49-F238E27FC236}">
                      <a16:creationId xmlns:a16="http://schemas.microsoft.com/office/drawing/2014/main" id="{2AD5BA5B-AD0A-45A2-80B3-06E4AC997DF1}"/>
                    </a:ext>
                  </a:extLst>
                </p:cNvPr>
                <p:cNvSpPr/>
                <p:nvPr/>
              </p:nvSpPr>
              <p:spPr>
                <a:xfrm>
                  <a:off x="3703624" y="4890065"/>
                  <a:ext cx="1641767" cy="96813"/>
                </a:xfrm>
                <a:custGeom>
                  <a:avLst/>
                  <a:gdLst>
                    <a:gd name="rtl" fmla="*/ 714483 w 1641767"/>
                    <a:gd name="rtt" fmla="*/ -54193 h 96813"/>
                    <a:gd name="rtr" fmla="*/ 927283 w 1641767"/>
                    <a:gd name="rtb" fmla="*/ 151007 h 96813"/>
                  </a:gdLst>
                  <a:ahLst/>
                  <a:cxnLst/>
                  <a:rect l="rtl" t="rtt" r="rtr" b="rtb"/>
                  <a:pathLst>
                    <a:path w="1641767" h="96813" stroke="0">
                      <a:moveTo>
                        <a:pt x="0" y="0"/>
                      </a:moveTo>
                      <a:lnTo>
                        <a:pt x="0" y="96813"/>
                      </a:lnTo>
                      <a:lnTo>
                        <a:pt x="1641767" y="96813"/>
                      </a:lnTo>
                      <a:lnTo>
                        <a:pt x="1641767"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27</a:t>
                  </a:r>
                </a:p>
              </p:txBody>
            </p:sp>
          </p:grpSp>
          <p:grpSp>
            <p:nvGrpSpPr>
              <p:cNvPr id="13" name="Groupe 12">
                <a:extLst>
                  <a:ext uri="{FF2B5EF4-FFF2-40B4-BE49-F238E27FC236}">
                    <a16:creationId xmlns:a16="http://schemas.microsoft.com/office/drawing/2014/main" id="{3E1066E3-8738-4129-A68D-2393243AC12F}"/>
                  </a:ext>
                </a:extLst>
              </p:cNvPr>
              <p:cNvGrpSpPr/>
              <p:nvPr/>
            </p:nvGrpSpPr>
            <p:grpSpPr>
              <a:xfrm>
                <a:off x="3703624" y="4653935"/>
                <a:ext cx="1824185" cy="96813"/>
                <a:chOff x="3703624" y="4653935"/>
                <a:chExt cx="1824185" cy="96813"/>
              </a:xfrm>
            </p:grpSpPr>
            <p:sp>
              <p:nvSpPr>
                <p:cNvPr id="38" name="Forme libre : forme 37">
                  <a:extLst>
                    <a:ext uri="{FF2B5EF4-FFF2-40B4-BE49-F238E27FC236}">
                      <a16:creationId xmlns:a16="http://schemas.microsoft.com/office/drawing/2014/main" id="{5CAA13D4-1AA4-4A36-BD57-FEC74224355B}"/>
                    </a:ext>
                  </a:extLst>
                </p:cNvPr>
                <p:cNvSpPr/>
                <p:nvPr/>
              </p:nvSpPr>
              <p:spPr>
                <a:xfrm>
                  <a:off x="3703624" y="4653935"/>
                  <a:ext cx="1641767" cy="96813"/>
                </a:xfrm>
                <a:custGeom>
                  <a:avLst/>
                  <a:gdLst>
                    <a:gd name="rtl" fmla="*/ 714483 w 1641767"/>
                    <a:gd name="rtt" fmla="*/ -54193 h 96813"/>
                    <a:gd name="rtr" fmla="*/ 927283 w 1641767"/>
                    <a:gd name="rtb" fmla="*/ 151007 h 96813"/>
                  </a:gdLst>
                  <a:ahLst/>
                  <a:cxnLst/>
                  <a:rect l="rtl" t="rtt" r="rtr" b="rtb"/>
                  <a:pathLst>
                    <a:path w="1641767" h="96813" stroke="0">
                      <a:moveTo>
                        <a:pt x="0" y="0"/>
                      </a:moveTo>
                      <a:lnTo>
                        <a:pt x="0" y="96813"/>
                      </a:lnTo>
                      <a:lnTo>
                        <a:pt x="1641767" y="96813"/>
                      </a:lnTo>
                      <a:lnTo>
                        <a:pt x="1641767"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27</a:t>
                  </a:r>
                </a:p>
              </p:txBody>
            </p:sp>
          </p:grpSp>
          <p:grpSp>
            <p:nvGrpSpPr>
              <p:cNvPr id="14" name="Groupe 13">
                <a:extLst>
                  <a:ext uri="{FF2B5EF4-FFF2-40B4-BE49-F238E27FC236}">
                    <a16:creationId xmlns:a16="http://schemas.microsoft.com/office/drawing/2014/main" id="{302E5417-6E2E-4FE5-A0C3-3E9ADEFCDEB8}"/>
                  </a:ext>
                </a:extLst>
              </p:cNvPr>
              <p:cNvGrpSpPr/>
              <p:nvPr/>
            </p:nvGrpSpPr>
            <p:grpSpPr>
              <a:xfrm>
                <a:off x="3703624" y="4417805"/>
                <a:ext cx="1824185" cy="96813"/>
                <a:chOff x="3703624" y="4417805"/>
                <a:chExt cx="1824185" cy="96813"/>
              </a:xfrm>
            </p:grpSpPr>
            <p:sp>
              <p:nvSpPr>
                <p:cNvPr id="37" name="Forme libre : forme 36">
                  <a:extLst>
                    <a:ext uri="{FF2B5EF4-FFF2-40B4-BE49-F238E27FC236}">
                      <a16:creationId xmlns:a16="http://schemas.microsoft.com/office/drawing/2014/main" id="{FB32A120-7444-4BA9-939B-20160BEEC5BD}"/>
                    </a:ext>
                  </a:extLst>
                </p:cNvPr>
                <p:cNvSpPr/>
                <p:nvPr/>
              </p:nvSpPr>
              <p:spPr>
                <a:xfrm>
                  <a:off x="3703624" y="4417805"/>
                  <a:ext cx="1520154" cy="96813"/>
                </a:xfrm>
                <a:custGeom>
                  <a:avLst/>
                  <a:gdLst>
                    <a:gd name="rtl" fmla="*/ 653677 w 1520154"/>
                    <a:gd name="rtt" fmla="*/ -54193 h 96813"/>
                    <a:gd name="rtr" fmla="*/ 866477 w 1520154"/>
                    <a:gd name="rtb" fmla="*/ 151007 h 96813"/>
                  </a:gdLst>
                  <a:ahLst/>
                  <a:cxnLst/>
                  <a:rect l="rtl" t="rtt" r="rtr" b="rtb"/>
                  <a:pathLst>
                    <a:path w="1520154" h="96813" stroke="0">
                      <a:moveTo>
                        <a:pt x="0" y="0"/>
                      </a:moveTo>
                      <a:lnTo>
                        <a:pt x="0" y="96813"/>
                      </a:lnTo>
                      <a:lnTo>
                        <a:pt x="1520154" y="96813"/>
                      </a:lnTo>
                      <a:lnTo>
                        <a:pt x="1520154"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25</a:t>
                  </a:r>
                </a:p>
              </p:txBody>
            </p:sp>
          </p:grpSp>
          <p:grpSp>
            <p:nvGrpSpPr>
              <p:cNvPr id="15" name="Groupe 14">
                <a:extLst>
                  <a:ext uri="{FF2B5EF4-FFF2-40B4-BE49-F238E27FC236}">
                    <a16:creationId xmlns:a16="http://schemas.microsoft.com/office/drawing/2014/main" id="{BD9B1439-207F-4573-B1E1-38B218C8C18B}"/>
                  </a:ext>
                </a:extLst>
              </p:cNvPr>
              <p:cNvGrpSpPr/>
              <p:nvPr/>
            </p:nvGrpSpPr>
            <p:grpSpPr>
              <a:xfrm>
                <a:off x="3703624" y="4181676"/>
                <a:ext cx="1824185" cy="96813"/>
                <a:chOff x="3703624" y="4181676"/>
                <a:chExt cx="1824185" cy="96813"/>
              </a:xfrm>
            </p:grpSpPr>
            <p:sp>
              <p:nvSpPr>
                <p:cNvPr id="36" name="Forme libre : forme 35">
                  <a:extLst>
                    <a:ext uri="{FF2B5EF4-FFF2-40B4-BE49-F238E27FC236}">
                      <a16:creationId xmlns:a16="http://schemas.microsoft.com/office/drawing/2014/main" id="{C27A7A0F-0C54-4886-BB7F-474781D1DC23}"/>
                    </a:ext>
                  </a:extLst>
                </p:cNvPr>
                <p:cNvSpPr/>
                <p:nvPr/>
              </p:nvSpPr>
              <p:spPr>
                <a:xfrm>
                  <a:off x="3703624" y="4181676"/>
                  <a:ext cx="1337736" cy="96813"/>
                </a:xfrm>
                <a:custGeom>
                  <a:avLst/>
                  <a:gdLst>
                    <a:gd name="rtl" fmla="*/ 562468 w 1337736"/>
                    <a:gd name="rtt" fmla="*/ -54193 h 96813"/>
                    <a:gd name="rtr" fmla="*/ 775268 w 1337736"/>
                    <a:gd name="rtb" fmla="*/ 151007 h 96813"/>
                  </a:gdLst>
                  <a:ahLst/>
                  <a:cxnLst/>
                  <a:rect l="rtl" t="rtt" r="rtr" b="rtb"/>
                  <a:pathLst>
                    <a:path w="1337736" h="96813" stroke="0">
                      <a:moveTo>
                        <a:pt x="0" y="0"/>
                      </a:moveTo>
                      <a:lnTo>
                        <a:pt x="0" y="96813"/>
                      </a:lnTo>
                      <a:lnTo>
                        <a:pt x="1337736" y="96813"/>
                      </a:lnTo>
                      <a:lnTo>
                        <a:pt x="1337736"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22</a:t>
                  </a:r>
                </a:p>
              </p:txBody>
            </p:sp>
          </p:grpSp>
          <p:grpSp>
            <p:nvGrpSpPr>
              <p:cNvPr id="16" name="Groupe 15">
                <a:extLst>
                  <a:ext uri="{FF2B5EF4-FFF2-40B4-BE49-F238E27FC236}">
                    <a16:creationId xmlns:a16="http://schemas.microsoft.com/office/drawing/2014/main" id="{9B0FCC03-4815-4B90-9B9C-91F0D21A4F96}"/>
                  </a:ext>
                </a:extLst>
              </p:cNvPr>
              <p:cNvGrpSpPr/>
              <p:nvPr/>
            </p:nvGrpSpPr>
            <p:grpSpPr>
              <a:xfrm>
                <a:off x="3703624" y="3945546"/>
                <a:ext cx="1824185" cy="96813"/>
                <a:chOff x="3703624" y="3945546"/>
                <a:chExt cx="1824185" cy="96813"/>
              </a:xfrm>
            </p:grpSpPr>
            <p:sp>
              <p:nvSpPr>
                <p:cNvPr id="35" name="Forme libre : forme 34">
                  <a:extLst>
                    <a:ext uri="{FF2B5EF4-FFF2-40B4-BE49-F238E27FC236}">
                      <a16:creationId xmlns:a16="http://schemas.microsoft.com/office/drawing/2014/main" id="{EC655054-0C41-49FD-BED5-882BFB337D23}"/>
                    </a:ext>
                  </a:extLst>
                </p:cNvPr>
                <p:cNvSpPr/>
                <p:nvPr/>
              </p:nvSpPr>
              <p:spPr>
                <a:xfrm>
                  <a:off x="3703624" y="3945546"/>
                  <a:ext cx="1276930" cy="96813"/>
                </a:xfrm>
                <a:custGeom>
                  <a:avLst/>
                  <a:gdLst>
                    <a:gd name="rtl" fmla="*/ 532065 w 1276930"/>
                    <a:gd name="rtt" fmla="*/ -54193 h 96813"/>
                    <a:gd name="rtr" fmla="*/ 744865 w 1276930"/>
                    <a:gd name="rtb" fmla="*/ 151007 h 96813"/>
                  </a:gdLst>
                  <a:ahLst/>
                  <a:cxnLst/>
                  <a:rect l="rtl" t="rtt" r="rtr" b="rtb"/>
                  <a:pathLst>
                    <a:path w="1276930" h="96813" stroke="0">
                      <a:moveTo>
                        <a:pt x="0" y="0"/>
                      </a:moveTo>
                      <a:lnTo>
                        <a:pt x="0" y="96813"/>
                      </a:lnTo>
                      <a:lnTo>
                        <a:pt x="1276930" y="96813"/>
                      </a:lnTo>
                      <a:lnTo>
                        <a:pt x="1276930"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21</a:t>
                  </a:r>
                </a:p>
              </p:txBody>
            </p:sp>
          </p:grpSp>
          <p:grpSp>
            <p:nvGrpSpPr>
              <p:cNvPr id="17" name="Groupe 16">
                <a:extLst>
                  <a:ext uri="{FF2B5EF4-FFF2-40B4-BE49-F238E27FC236}">
                    <a16:creationId xmlns:a16="http://schemas.microsoft.com/office/drawing/2014/main" id="{8178CBA3-731C-47EB-A78F-8E723F85B631}"/>
                  </a:ext>
                </a:extLst>
              </p:cNvPr>
              <p:cNvGrpSpPr/>
              <p:nvPr/>
            </p:nvGrpSpPr>
            <p:grpSpPr>
              <a:xfrm>
                <a:off x="3703624" y="3709417"/>
                <a:ext cx="1824185" cy="96813"/>
                <a:chOff x="3703624" y="3709417"/>
                <a:chExt cx="1824185" cy="96813"/>
              </a:xfrm>
            </p:grpSpPr>
            <p:sp>
              <p:nvSpPr>
                <p:cNvPr id="34" name="Forme libre : forme 33">
                  <a:extLst>
                    <a:ext uri="{FF2B5EF4-FFF2-40B4-BE49-F238E27FC236}">
                      <a16:creationId xmlns:a16="http://schemas.microsoft.com/office/drawing/2014/main" id="{67E6635D-9B97-40DC-BDE0-1F48CABD6033}"/>
                    </a:ext>
                  </a:extLst>
                </p:cNvPr>
                <p:cNvSpPr/>
                <p:nvPr/>
              </p:nvSpPr>
              <p:spPr>
                <a:xfrm>
                  <a:off x="3703624" y="3709417"/>
                  <a:ext cx="1155317" cy="96813"/>
                </a:xfrm>
                <a:custGeom>
                  <a:avLst/>
                  <a:gdLst>
                    <a:gd name="rtl" fmla="*/ 471259 w 1155317"/>
                    <a:gd name="rtt" fmla="*/ -54193 h 96813"/>
                    <a:gd name="rtr" fmla="*/ 684059 w 1155317"/>
                    <a:gd name="rtb" fmla="*/ 151007 h 96813"/>
                  </a:gdLst>
                  <a:ahLst/>
                  <a:cxnLst/>
                  <a:rect l="rtl" t="rtt" r="rtr" b="rtb"/>
                  <a:pathLst>
                    <a:path w="1155317" h="96813" stroke="0">
                      <a:moveTo>
                        <a:pt x="0" y="0"/>
                      </a:moveTo>
                      <a:lnTo>
                        <a:pt x="0" y="96813"/>
                      </a:lnTo>
                      <a:lnTo>
                        <a:pt x="1155317" y="96813"/>
                      </a:lnTo>
                      <a:lnTo>
                        <a:pt x="1155317"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19</a:t>
                  </a:r>
                </a:p>
              </p:txBody>
            </p:sp>
          </p:grpSp>
          <p:grpSp>
            <p:nvGrpSpPr>
              <p:cNvPr id="18" name="Groupe 17">
                <a:extLst>
                  <a:ext uri="{FF2B5EF4-FFF2-40B4-BE49-F238E27FC236}">
                    <a16:creationId xmlns:a16="http://schemas.microsoft.com/office/drawing/2014/main" id="{794BC4E6-0493-499D-BC95-1414C54A8BE6}"/>
                  </a:ext>
                </a:extLst>
              </p:cNvPr>
              <p:cNvGrpSpPr/>
              <p:nvPr/>
            </p:nvGrpSpPr>
            <p:grpSpPr>
              <a:xfrm>
                <a:off x="3703624" y="3473287"/>
                <a:ext cx="1824185" cy="96813"/>
                <a:chOff x="3703624" y="3473287"/>
                <a:chExt cx="1824185" cy="96813"/>
              </a:xfrm>
            </p:grpSpPr>
            <p:sp>
              <p:nvSpPr>
                <p:cNvPr id="33" name="Forme libre : forme 32">
                  <a:extLst>
                    <a:ext uri="{FF2B5EF4-FFF2-40B4-BE49-F238E27FC236}">
                      <a16:creationId xmlns:a16="http://schemas.microsoft.com/office/drawing/2014/main" id="{FFA64A0C-E526-491B-96A7-F73BFCB3F6B1}"/>
                    </a:ext>
                  </a:extLst>
                </p:cNvPr>
                <p:cNvSpPr/>
                <p:nvPr/>
              </p:nvSpPr>
              <p:spPr>
                <a:xfrm>
                  <a:off x="3703624" y="3473287"/>
                  <a:ext cx="729674" cy="96813"/>
                </a:xfrm>
                <a:custGeom>
                  <a:avLst/>
                  <a:gdLst>
                    <a:gd name="rtl" fmla="*/ 258437 w 729674"/>
                    <a:gd name="rtt" fmla="*/ -54193 h 96813"/>
                    <a:gd name="rtr" fmla="*/ 471237 w 729674"/>
                    <a:gd name="rtb" fmla="*/ 151007 h 96813"/>
                  </a:gdLst>
                  <a:ahLst/>
                  <a:cxnLst/>
                  <a:rect l="rtl" t="rtt" r="rtr" b="rtb"/>
                  <a:pathLst>
                    <a:path w="729674" h="96813" stroke="0">
                      <a:moveTo>
                        <a:pt x="0" y="0"/>
                      </a:moveTo>
                      <a:lnTo>
                        <a:pt x="0" y="96813"/>
                      </a:lnTo>
                      <a:lnTo>
                        <a:pt x="729674" y="96813"/>
                      </a:lnTo>
                      <a:lnTo>
                        <a:pt x="729674"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12</a:t>
                  </a:r>
                </a:p>
              </p:txBody>
            </p:sp>
          </p:grpSp>
          <p:grpSp>
            <p:nvGrpSpPr>
              <p:cNvPr id="19" name="Groupe 18">
                <a:extLst>
                  <a:ext uri="{FF2B5EF4-FFF2-40B4-BE49-F238E27FC236}">
                    <a16:creationId xmlns:a16="http://schemas.microsoft.com/office/drawing/2014/main" id="{F1D2E098-E716-4E77-8D6F-673A16D16806}"/>
                  </a:ext>
                </a:extLst>
              </p:cNvPr>
              <p:cNvGrpSpPr/>
              <p:nvPr/>
            </p:nvGrpSpPr>
            <p:grpSpPr>
              <a:xfrm>
                <a:off x="3703624" y="3237157"/>
                <a:ext cx="1824185" cy="96813"/>
                <a:chOff x="3703624" y="3237157"/>
                <a:chExt cx="1824185" cy="96813"/>
              </a:xfrm>
            </p:grpSpPr>
            <p:sp>
              <p:nvSpPr>
                <p:cNvPr id="32" name="Forme libre : forme 31">
                  <a:extLst>
                    <a:ext uri="{FF2B5EF4-FFF2-40B4-BE49-F238E27FC236}">
                      <a16:creationId xmlns:a16="http://schemas.microsoft.com/office/drawing/2014/main" id="{1AE580E3-F221-4A16-A270-503214072BF8}"/>
                    </a:ext>
                  </a:extLst>
                </p:cNvPr>
                <p:cNvSpPr/>
                <p:nvPr/>
              </p:nvSpPr>
              <p:spPr>
                <a:xfrm>
                  <a:off x="3703624" y="3237157"/>
                  <a:ext cx="729674" cy="96813"/>
                </a:xfrm>
                <a:custGeom>
                  <a:avLst/>
                  <a:gdLst>
                    <a:gd name="rtl" fmla="*/ 258437 w 729674"/>
                    <a:gd name="rtt" fmla="*/ -54193 h 96813"/>
                    <a:gd name="rtr" fmla="*/ 471237 w 729674"/>
                    <a:gd name="rtb" fmla="*/ 151007 h 96813"/>
                  </a:gdLst>
                  <a:ahLst/>
                  <a:cxnLst/>
                  <a:rect l="rtl" t="rtt" r="rtr" b="rtb"/>
                  <a:pathLst>
                    <a:path w="729674" h="96813" stroke="0">
                      <a:moveTo>
                        <a:pt x="0" y="0"/>
                      </a:moveTo>
                      <a:lnTo>
                        <a:pt x="0" y="96813"/>
                      </a:lnTo>
                      <a:lnTo>
                        <a:pt x="729674" y="96813"/>
                      </a:lnTo>
                      <a:lnTo>
                        <a:pt x="729674"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12</a:t>
                  </a:r>
                </a:p>
              </p:txBody>
            </p:sp>
          </p:grpSp>
          <p:grpSp>
            <p:nvGrpSpPr>
              <p:cNvPr id="20" name="Groupe 19">
                <a:extLst>
                  <a:ext uri="{FF2B5EF4-FFF2-40B4-BE49-F238E27FC236}">
                    <a16:creationId xmlns:a16="http://schemas.microsoft.com/office/drawing/2014/main" id="{99230D9B-70A1-47AC-9CE1-385E84E85E60}"/>
                  </a:ext>
                </a:extLst>
              </p:cNvPr>
              <p:cNvGrpSpPr/>
              <p:nvPr/>
            </p:nvGrpSpPr>
            <p:grpSpPr>
              <a:xfrm>
                <a:off x="3703624" y="3001028"/>
                <a:ext cx="1824185" cy="96813"/>
                <a:chOff x="3703624" y="3001028"/>
                <a:chExt cx="1824185" cy="96813"/>
              </a:xfrm>
            </p:grpSpPr>
            <p:sp>
              <p:nvSpPr>
                <p:cNvPr id="31" name="Forme libre : forme 30">
                  <a:extLst>
                    <a:ext uri="{FF2B5EF4-FFF2-40B4-BE49-F238E27FC236}">
                      <a16:creationId xmlns:a16="http://schemas.microsoft.com/office/drawing/2014/main" id="{A88E45C6-1E54-486A-8FE9-B3209E7B2CC2}"/>
                    </a:ext>
                  </a:extLst>
                </p:cNvPr>
                <p:cNvSpPr/>
                <p:nvPr/>
              </p:nvSpPr>
              <p:spPr>
                <a:xfrm>
                  <a:off x="3703624" y="3001028"/>
                  <a:ext cx="729674" cy="96813"/>
                </a:xfrm>
                <a:custGeom>
                  <a:avLst/>
                  <a:gdLst>
                    <a:gd name="rtl" fmla="*/ 258437 w 729674"/>
                    <a:gd name="rtt" fmla="*/ -54193 h 96813"/>
                    <a:gd name="rtr" fmla="*/ 471237 w 729674"/>
                    <a:gd name="rtb" fmla="*/ 151007 h 96813"/>
                  </a:gdLst>
                  <a:ahLst/>
                  <a:cxnLst/>
                  <a:rect l="rtl" t="rtt" r="rtr" b="rtb"/>
                  <a:pathLst>
                    <a:path w="729674" h="96813" stroke="0">
                      <a:moveTo>
                        <a:pt x="0" y="0"/>
                      </a:moveTo>
                      <a:lnTo>
                        <a:pt x="0" y="96813"/>
                      </a:lnTo>
                      <a:lnTo>
                        <a:pt x="729674" y="96813"/>
                      </a:lnTo>
                      <a:lnTo>
                        <a:pt x="729674"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12</a:t>
                  </a:r>
                </a:p>
              </p:txBody>
            </p:sp>
          </p:grpSp>
          <p:grpSp>
            <p:nvGrpSpPr>
              <p:cNvPr id="21" name="Groupe 20">
                <a:extLst>
                  <a:ext uri="{FF2B5EF4-FFF2-40B4-BE49-F238E27FC236}">
                    <a16:creationId xmlns:a16="http://schemas.microsoft.com/office/drawing/2014/main" id="{69FAD8E1-42DF-402A-A412-15C5430DDDF5}"/>
                  </a:ext>
                </a:extLst>
              </p:cNvPr>
              <p:cNvGrpSpPr/>
              <p:nvPr/>
            </p:nvGrpSpPr>
            <p:grpSpPr>
              <a:xfrm>
                <a:off x="3703624" y="2764898"/>
                <a:ext cx="1824185" cy="96813"/>
                <a:chOff x="3703624" y="2764898"/>
                <a:chExt cx="1824185" cy="96813"/>
              </a:xfrm>
            </p:grpSpPr>
            <p:sp>
              <p:nvSpPr>
                <p:cNvPr id="30" name="Forme libre : forme 29">
                  <a:extLst>
                    <a:ext uri="{FF2B5EF4-FFF2-40B4-BE49-F238E27FC236}">
                      <a16:creationId xmlns:a16="http://schemas.microsoft.com/office/drawing/2014/main" id="{5D3B9827-E62A-4DAE-AEF4-27907EC32E2D}"/>
                    </a:ext>
                  </a:extLst>
                </p:cNvPr>
                <p:cNvSpPr/>
                <p:nvPr/>
              </p:nvSpPr>
              <p:spPr>
                <a:xfrm>
                  <a:off x="3703624" y="2764898"/>
                  <a:ext cx="668868" cy="96813"/>
                </a:xfrm>
                <a:custGeom>
                  <a:avLst/>
                  <a:gdLst>
                    <a:gd name="rtl" fmla="*/ 231834 w 668868"/>
                    <a:gd name="rtt" fmla="*/ -54193 h 96813"/>
                    <a:gd name="rtr" fmla="*/ 437034 w 668868"/>
                    <a:gd name="rtb" fmla="*/ 151007 h 96813"/>
                  </a:gdLst>
                  <a:ahLst/>
                  <a:cxnLst/>
                  <a:rect l="rtl" t="rtt" r="rtr" b="rtb"/>
                  <a:pathLst>
                    <a:path w="668868" h="96813" stroke="0">
                      <a:moveTo>
                        <a:pt x="0" y="0"/>
                      </a:moveTo>
                      <a:lnTo>
                        <a:pt x="0" y="96813"/>
                      </a:lnTo>
                      <a:lnTo>
                        <a:pt x="668868" y="96813"/>
                      </a:lnTo>
                      <a:lnTo>
                        <a:pt x="668868"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11</a:t>
                  </a:r>
                </a:p>
              </p:txBody>
            </p:sp>
          </p:grpSp>
          <p:grpSp>
            <p:nvGrpSpPr>
              <p:cNvPr id="22" name="Groupe 21">
                <a:extLst>
                  <a:ext uri="{FF2B5EF4-FFF2-40B4-BE49-F238E27FC236}">
                    <a16:creationId xmlns:a16="http://schemas.microsoft.com/office/drawing/2014/main" id="{CDBA4BD8-02E9-403D-9577-013C2563164F}"/>
                  </a:ext>
                </a:extLst>
              </p:cNvPr>
              <p:cNvGrpSpPr/>
              <p:nvPr/>
            </p:nvGrpSpPr>
            <p:grpSpPr>
              <a:xfrm>
                <a:off x="3703624" y="2528769"/>
                <a:ext cx="1824185" cy="96813"/>
                <a:chOff x="3703624" y="2528769"/>
                <a:chExt cx="1824185" cy="96813"/>
              </a:xfrm>
            </p:grpSpPr>
            <p:sp>
              <p:nvSpPr>
                <p:cNvPr id="29" name="Forme libre : forme 28">
                  <a:extLst>
                    <a:ext uri="{FF2B5EF4-FFF2-40B4-BE49-F238E27FC236}">
                      <a16:creationId xmlns:a16="http://schemas.microsoft.com/office/drawing/2014/main" id="{9F157D05-82F7-4538-A833-0541318FF2AA}"/>
                    </a:ext>
                  </a:extLst>
                </p:cNvPr>
                <p:cNvSpPr/>
                <p:nvPr/>
              </p:nvSpPr>
              <p:spPr>
                <a:xfrm>
                  <a:off x="3703624" y="2528769"/>
                  <a:ext cx="608062" cy="96813"/>
                </a:xfrm>
                <a:custGeom>
                  <a:avLst/>
                  <a:gdLst>
                    <a:gd name="rtl" fmla="*/ 197631 w 608062"/>
                    <a:gd name="rtt" fmla="*/ -54193 h 96813"/>
                    <a:gd name="rtr" fmla="*/ 410431 w 608062"/>
                    <a:gd name="rtb" fmla="*/ 151007 h 96813"/>
                  </a:gdLst>
                  <a:ahLst/>
                  <a:cxnLst/>
                  <a:rect l="rtl" t="rtt" r="rtr" b="rtb"/>
                  <a:pathLst>
                    <a:path w="608062" h="96813" stroke="0">
                      <a:moveTo>
                        <a:pt x="0" y="0"/>
                      </a:moveTo>
                      <a:lnTo>
                        <a:pt x="0" y="96813"/>
                      </a:lnTo>
                      <a:lnTo>
                        <a:pt x="608062" y="96813"/>
                      </a:lnTo>
                      <a:lnTo>
                        <a:pt x="608062"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10</a:t>
                  </a:r>
                </a:p>
              </p:txBody>
            </p:sp>
          </p:grpSp>
          <p:grpSp>
            <p:nvGrpSpPr>
              <p:cNvPr id="23" name="Groupe 22">
                <a:extLst>
                  <a:ext uri="{FF2B5EF4-FFF2-40B4-BE49-F238E27FC236}">
                    <a16:creationId xmlns:a16="http://schemas.microsoft.com/office/drawing/2014/main" id="{4944180A-243A-45DA-A067-53582636DAA5}"/>
                  </a:ext>
                </a:extLst>
              </p:cNvPr>
              <p:cNvGrpSpPr/>
              <p:nvPr/>
            </p:nvGrpSpPr>
            <p:grpSpPr>
              <a:xfrm>
                <a:off x="3703624" y="2292639"/>
                <a:ext cx="1824185" cy="96813"/>
                <a:chOff x="3703624" y="2292639"/>
                <a:chExt cx="1824185" cy="96813"/>
              </a:xfrm>
            </p:grpSpPr>
            <p:sp>
              <p:nvSpPr>
                <p:cNvPr id="28" name="Forme libre : forme 27">
                  <a:extLst>
                    <a:ext uri="{FF2B5EF4-FFF2-40B4-BE49-F238E27FC236}">
                      <a16:creationId xmlns:a16="http://schemas.microsoft.com/office/drawing/2014/main" id="{AC99337D-ED9F-48FF-9FB8-F9B4A0795B0A}"/>
                    </a:ext>
                  </a:extLst>
                </p:cNvPr>
                <p:cNvSpPr/>
                <p:nvPr/>
              </p:nvSpPr>
              <p:spPr>
                <a:xfrm>
                  <a:off x="3703624" y="2292639"/>
                  <a:ext cx="608062" cy="96813"/>
                </a:xfrm>
                <a:custGeom>
                  <a:avLst/>
                  <a:gdLst>
                    <a:gd name="rtl" fmla="*/ 197631 w 608062"/>
                    <a:gd name="rtt" fmla="*/ -54193 h 96813"/>
                    <a:gd name="rtr" fmla="*/ 410431 w 608062"/>
                    <a:gd name="rtb" fmla="*/ 151007 h 96813"/>
                  </a:gdLst>
                  <a:ahLst/>
                  <a:cxnLst/>
                  <a:rect l="rtl" t="rtt" r="rtr" b="rtb"/>
                  <a:pathLst>
                    <a:path w="608062" h="96813" stroke="0">
                      <a:moveTo>
                        <a:pt x="0" y="0"/>
                      </a:moveTo>
                      <a:lnTo>
                        <a:pt x="0" y="96813"/>
                      </a:lnTo>
                      <a:lnTo>
                        <a:pt x="608062" y="96813"/>
                      </a:lnTo>
                      <a:lnTo>
                        <a:pt x="608062"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10</a:t>
                  </a:r>
                </a:p>
              </p:txBody>
            </p:sp>
          </p:grpSp>
          <p:grpSp>
            <p:nvGrpSpPr>
              <p:cNvPr id="24" name="Groupe 23">
                <a:extLst>
                  <a:ext uri="{FF2B5EF4-FFF2-40B4-BE49-F238E27FC236}">
                    <a16:creationId xmlns:a16="http://schemas.microsoft.com/office/drawing/2014/main" id="{D4F4EE3F-117B-40D4-82D5-A1061F7A779E}"/>
                  </a:ext>
                </a:extLst>
              </p:cNvPr>
              <p:cNvGrpSpPr/>
              <p:nvPr/>
            </p:nvGrpSpPr>
            <p:grpSpPr>
              <a:xfrm>
                <a:off x="3703624" y="2056509"/>
                <a:ext cx="1824185" cy="96813"/>
                <a:chOff x="3703624" y="2056509"/>
                <a:chExt cx="1824185" cy="96813"/>
              </a:xfrm>
            </p:grpSpPr>
            <p:sp>
              <p:nvSpPr>
                <p:cNvPr id="27" name="Forme libre : forme 26">
                  <a:extLst>
                    <a:ext uri="{FF2B5EF4-FFF2-40B4-BE49-F238E27FC236}">
                      <a16:creationId xmlns:a16="http://schemas.microsoft.com/office/drawing/2014/main" id="{9C75B1CF-EADD-4E84-ACEC-FD703E831525}"/>
                    </a:ext>
                  </a:extLst>
                </p:cNvPr>
                <p:cNvSpPr/>
                <p:nvPr/>
              </p:nvSpPr>
              <p:spPr>
                <a:xfrm>
                  <a:off x="3703624" y="2056509"/>
                  <a:ext cx="547256" cy="96813"/>
                </a:xfrm>
                <a:custGeom>
                  <a:avLst/>
                  <a:gdLst>
                    <a:gd name="rtl" fmla="*/ 201428 w 547256"/>
                    <a:gd name="rtt" fmla="*/ -54193 h 96813"/>
                    <a:gd name="rtr" fmla="*/ 345828 w 547256"/>
                    <a:gd name="rtb" fmla="*/ 151007 h 96813"/>
                  </a:gdLst>
                  <a:ahLst/>
                  <a:cxnLst/>
                  <a:rect l="rtl" t="rtt" r="rtr" b="rtb"/>
                  <a:pathLst>
                    <a:path w="547256" h="96813" stroke="0">
                      <a:moveTo>
                        <a:pt x="0" y="0"/>
                      </a:moveTo>
                      <a:lnTo>
                        <a:pt x="0" y="96813"/>
                      </a:lnTo>
                      <a:lnTo>
                        <a:pt x="547256" y="96813"/>
                      </a:lnTo>
                      <a:lnTo>
                        <a:pt x="547256"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9</a:t>
                  </a:r>
                </a:p>
              </p:txBody>
            </p:sp>
          </p:grpSp>
          <p:grpSp>
            <p:nvGrpSpPr>
              <p:cNvPr id="25" name="Groupe 24">
                <a:extLst>
                  <a:ext uri="{FF2B5EF4-FFF2-40B4-BE49-F238E27FC236}">
                    <a16:creationId xmlns:a16="http://schemas.microsoft.com/office/drawing/2014/main" id="{21E58C7D-AF85-4C56-B776-47FAB8BFF879}"/>
                  </a:ext>
                </a:extLst>
              </p:cNvPr>
              <p:cNvGrpSpPr/>
              <p:nvPr/>
            </p:nvGrpSpPr>
            <p:grpSpPr>
              <a:xfrm>
                <a:off x="3703624" y="1820380"/>
                <a:ext cx="1824185" cy="96813"/>
                <a:chOff x="3703624" y="1820380"/>
                <a:chExt cx="1824185" cy="96813"/>
              </a:xfrm>
            </p:grpSpPr>
            <p:sp>
              <p:nvSpPr>
                <p:cNvPr id="26" name="Forme libre : forme 25">
                  <a:extLst>
                    <a:ext uri="{FF2B5EF4-FFF2-40B4-BE49-F238E27FC236}">
                      <a16:creationId xmlns:a16="http://schemas.microsoft.com/office/drawing/2014/main" id="{9BAC4321-671E-458D-85AC-4DE1AD451D91}"/>
                    </a:ext>
                  </a:extLst>
                </p:cNvPr>
                <p:cNvSpPr/>
                <p:nvPr/>
              </p:nvSpPr>
              <p:spPr>
                <a:xfrm>
                  <a:off x="3703624" y="1820380"/>
                  <a:ext cx="486449" cy="96813"/>
                </a:xfrm>
                <a:custGeom>
                  <a:avLst/>
                  <a:gdLst>
                    <a:gd name="rtl" fmla="*/ 171025 w 486449"/>
                    <a:gd name="rtt" fmla="*/ -54193 h 96813"/>
                    <a:gd name="rtr" fmla="*/ 315425 w 486449"/>
                    <a:gd name="rtb" fmla="*/ 151007 h 96813"/>
                  </a:gdLst>
                  <a:ahLst/>
                  <a:cxnLst/>
                  <a:rect l="rtl" t="rtt" r="rtr" b="rtb"/>
                  <a:pathLst>
                    <a:path w="486449" h="96813" stroke="0">
                      <a:moveTo>
                        <a:pt x="0" y="0"/>
                      </a:moveTo>
                      <a:lnTo>
                        <a:pt x="0" y="96813"/>
                      </a:lnTo>
                      <a:lnTo>
                        <a:pt x="486449" y="96813"/>
                      </a:lnTo>
                      <a:lnTo>
                        <a:pt x="486449" y="0"/>
                      </a:lnTo>
                      <a:lnTo>
                        <a:pt x="0" y="0"/>
                      </a:lnTo>
                      <a:close/>
                    </a:path>
                  </a:pathLst>
                </a:custGeom>
                <a:solidFill>
                  <a:srgbClr val="424F88"/>
                </a:solidFill>
                <a:ln w="7600" cap="flat">
                  <a:solidFill>
                    <a:srgbClr val="000000"/>
                  </a:solidFill>
                  <a:miter/>
                </a:ln>
              </p:spPr>
              <p:txBody>
                <a:bodyPr wrap="none" lIns="0" tIns="0" rIns="0" bIns="0" rtlCol="0" anchor="ctr"/>
                <a:lstStyle/>
                <a:p>
                  <a:pPr algn="ctr"/>
                  <a:r>
                    <a:rPr sz="1200" dirty="0">
                      <a:solidFill>
                        <a:schemeClr val="bg1"/>
                      </a:solidFill>
                      <a:effectLst>
                        <a:glow rad="38100">
                          <a:srgbClr val="424F88"/>
                        </a:glow>
                      </a:effectLst>
                      <a:latin typeface="Arial"/>
                    </a:rPr>
                    <a:t>8</a:t>
                  </a:r>
                </a:p>
              </p:txBody>
            </p:sp>
          </p:grpSp>
        </p:grpSp>
      </p:grpSp>
    </p:spTree>
    <p:extLst>
      <p:ext uri="{BB962C8B-B14F-4D97-AF65-F5344CB8AC3E}">
        <p14:creationId xmlns:p14="http://schemas.microsoft.com/office/powerpoint/2010/main" val="271426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B6ECC-B16C-B74A-B461-E1EEE3E62D93}"/>
              </a:ext>
            </a:extLst>
          </p:cNvPr>
          <p:cNvSpPr>
            <a:spLocks noGrp="1"/>
          </p:cNvSpPr>
          <p:nvPr>
            <p:ph type="title"/>
          </p:nvPr>
        </p:nvSpPr>
        <p:spPr>
          <a:xfrm>
            <a:off x="351806" y="488137"/>
            <a:ext cx="11581114" cy="679357"/>
          </a:xfrm>
        </p:spPr>
        <p:txBody>
          <a:bodyPr>
            <a:noAutofit/>
          </a:bodyPr>
          <a:lstStyle/>
          <a:p>
            <a:r>
              <a:rPr lang="fr-FR" sz="3200" b="1" dirty="0">
                <a:latin typeface="+mn-lt"/>
              </a:rPr>
              <a:t>Types de technologies utilisées selon le type de structure hôtelière</a:t>
            </a:r>
          </a:p>
        </p:txBody>
      </p:sp>
      <p:grpSp>
        <p:nvGrpSpPr>
          <p:cNvPr id="84" name="Group228"/>
          <p:cNvGrpSpPr/>
          <p:nvPr/>
        </p:nvGrpSpPr>
        <p:grpSpPr>
          <a:xfrm>
            <a:off x="6541568" y="3242137"/>
            <a:ext cx="5059589" cy="3237265"/>
            <a:chOff x="-184781" y="1346782"/>
            <a:chExt cx="9459993" cy="5016924"/>
          </a:xfrm>
          <a:effectLst/>
        </p:grpSpPr>
        <p:grpSp>
          <p:nvGrpSpPr>
            <p:cNvPr id="85" name="Background"/>
            <p:cNvGrpSpPr/>
            <p:nvPr/>
          </p:nvGrpSpPr>
          <p:grpSpPr>
            <a:xfrm>
              <a:off x="7388112" y="4275974"/>
              <a:ext cx="1015490" cy="1340131"/>
              <a:chOff x="7388112" y="4275974"/>
              <a:chExt cx="1015490" cy="1340131"/>
            </a:xfrm>
          </p:grpSpPr>
          <p:sp>
            <p:nvSpPr>
              <p:cNvPr id="144" name="Forme libre 143"/>
              <p:cNvSpPr/>
              <p:nvPr/>
            </p:nvSpPr>
            <p:spPr>
              <a:xfrm>
                <a:off x="7922550" y="4275974"/>
                <a:ext cx="481052" cy="494928"/>
              </a:xfrm>
              <a:custGeom>
                <a:avLst/>
                <a:gdLst/>
                <a:ahLst/>
                <a:cxnLst/>
                <a:rect l="l" t="t" r="r" b="b"/>
                <a:pathLst>
                  <a:path w="481052" h="494928">
                    <a:moveTo>
                      <a:pt x="481052" y="321908"/>
                    </a:moveTo>
                    <a:lnTo>
                      <a:pt x="184138" y="494928"/>
                    </a:lnTo>
                    <a:lnTo>
                      <a:pt x="0" y="173021"/>
                    </a:lnTo>
                    <a:lnTo>
                      <a:pt x="296915" y="0"/>
                    </a:lnTo>
                    <a:lnTo>
                      <a:pt x="481052" y="321908"/>
                    </a:lnTo>
                    <a:close/>
                  </a:path>
                </a:pathLst>
              </a:custGeom>
              <a:solidFill>
                <a:srgbClr val="C5D8FF">
                  <a:alpha val="16000"/>
                </a:srgbClr>
              </a:solidFill>
              <a:ln w="7600" cap="flat">
                <a:noFill/>
                <a:miter/>
              </a:ln>
            </p:spPr>
          </p:sp>
          <p:sp>
            <p:nvSpPr>
              <p:cNvPr id="146" name="Forme libre 145"/>
              <p:cNvSpPr/>
              <p:nvPr/>
            </p:nvSpPr>
            <p:spPr>
              <a:xfrm>
                <a:off x="7388112" y="4587551"/>
                <a:ext cx="1015466" cy="1028554"/>
              </a:xfrm>
              <a:custGeom>
                <a:avLst/>
                <a:gdLst/>
                <a:ahLst/>
                <a:cxnLst/>
                <a:rect l="l" t="t" r="r" b="b"/>
                <a:pathLst>
                  <a:path w="1015466" h="1028554">
                    <a:moveTo>
                      <a:pt x="1015466" y="655223"/>
                    </a:moveTo>
                    <a:lnTo>
                      <a:pt x="374803" y="1028554"/>
                    </a:lnTo>
                    <a:lnTo>
                      <a:pt x="0" y="373330"/>
                    </a:lnTo>
                    <a:lnTo>
                      <a:pt x="640663" y="0"/>
                    </a:lnTo>
                    <a:lnTo>
                      <a:pt x="1015466" y="655223"/>
                    </a:lnTo>
                    <a:close/>
                  </a:path>
                </a:pathLst>
              </a:custGeom>
              <a:solidFill>
                <a:srgbClr val="89C3EB">
                  <a:alpha val="8000"/>
                </a:srgbClr>
              </a:solidFill>
              <a:ln w="7600" cap="flat">
                <a:noFill/>
                <a:miter/>
              </a:ln>
            </p:spPr>
          </p:sp>
        </p:grpSp>
        <p:sp>
          <p:nvSpPr>
            <p:cNvPr id="86" name="Text 229"/>
            <p:cNvSpPr txBox="1"/>
            <p:nvPr/>
          </p:nvSpPr>
          <p:spPr>
            <a:xfrm>
              <a:off x="252196" y="5822636"/>
              <a:ext cx="8595698" cy="541070"/>
            </a:xfrm>
            <a:prstGeom prst="rect">
              <a:avLst/>
            </a:prstGeom>
            <a:noFill/>
          </p:spPr>
          <p:txBody>
            <a:bodyPr wrap="square" lIns="0" tIns="0" rIns="0" bIns="0" rtlCol="0" anchor="ctr"/>
            <a:lstStyle/>
            <a:p>
              <a:pPr algn="ctr"/>
              <a:r>
                <a:rPr lang="fr-FR" sz="1300" i="1" dirty="0">
                  <a:solidFill>
                    <a:schemeClr val="bg2">
                      <a:lumMod val="50000"/>
                    </a:schemeClr>
                  </a:solidFill>
                </a:rPr>
                <a:t>Classification technologique utilisée </a:t>
              </a:r>
              <a:endParaRPr sz="1300" i="1" dirty="0">
                <a:solidFill>
                  <a:schemeClr val="bg2">
                    <a:lumMod val="50000"/>
                  </a:schemeClr>
                </a:solidFill>
              </a:endParaRPr>
            </a:p>
          </p:txBody>
        </p:sp>
        <p:grpSp>
          <p:nvGrpSpPr>
            <p:cNvPr id="87" name="Groupe 86"/>
            <p:cNvGrpSpPr/>
            <p:nvPr/>
          </p:nvGrpSpPr>
          <p:grpSpPr>
            <a:xfrm>
              <a:off x="2941260" y="1658185"/>
              <a:ext cx="1618105" cy="1923017"/>
              <a:chOff x="2941260" y="1658185"/>
              <a:chExt cx="1618105" cy="1923017"/>
            </a:xfrm>
          </p:grpSpPr>
          <p:sp>
            <p:nvSpPr>
              <p:cNvPr id="139" name="Forme libre 138"/>
              <p:cNvSpPr/>
              <p:nvPr/>
            </p:nvSpPr>
            <p:spPr>
              <a:xfrm>
                <a:off x="2942146" y="1662513"/>
                <a:ext cx="1617219" cy="1918689"/>
              </a:xfrm>
              <a:custGeom>
                <a:avLst/>
                <a:gdLst>
                  <a:gd name="rtl" fmla="*/ 161663 w 1617219"/>
                  <a:gd name="rtt" fmla="*/ 654905 h 1918688"/>
                  <a:gd name="rtr" fmla="*/ 1617220 w 1617219"/>
                  <a:gd name="rtb" fmla="*/ 1918689 h 1918688"/>
                </a:gdLst>
                <a:ahLst/>
                <a:cxnLst/>
                <a:rect l="rtl" t="rtt" r="rtr" b="rtb"/>
                <a:pathLst>
                  <a:path w="1617219" h="1918688">
                    <a:moveTo>
                      <a:pt x="1617219" y="1733667"/>
                    </a:moveTo>
                    <a:lnTo>
                      <a:pt x="1029705" y="1734312"/>
                    </a:lnTo>
                    <a:cubicBezTo>
                      <a:pt x="1033054" y="1746594"/>
                      <a:pt x="1034846" y="1759522"/>
                      <a:pt x="1034846" y="1772860"/>
                    </a:cubicBezTo>
                    <a:cubicBezTo>
                      <a:pt x="1034846" y="1853397"/>
                      <a:pt x="969614" y="1918688"/>
                      <a:pt x="889141" y="1918688"/>
                    </a:cubicBezTo>
                    <a:cubicBezTo>
                      <a:pt x="808610" y="1918688"/>
                      <a:pt x="743428" y="1853397"/>
                      <a:pt x="743428" y="1772860"/>
                    </a:cubicBezTo>
                    <a:cubicBezTo>
                      <a:pt x="743428" y="1759627"/>
                      <a:pt x="745189" y="1746814"/>
                      <a:pt x="748485" y="1734625"/>
                    </a:cubicBezTo>
                    <a:lnTo>
                      <a:pt x="32054" y="1729991"/>
                    </a:lnTo>
                    <a:cubicBezTo>
                      <a:pt x="32054" y="1729991"/>
                      <a:pt x="-23002" y="1210341"/>
                      <a:pt x="11196" y="682744"/>
                    </a:cubicBezTo>
                    <a:lnTo>
                      <a:pt x="606140" y="0"/>
                    </a:lnTo>
                    <a:lnTo>
                      <a:pt x="1617219" y="0"/>
                    </a:lnTo>
                    <a:lnTo>
                      <a:pt x="1617219" y="697938"/>
                    </a:lnTo>
                    <a:cubicBezTo>
                      <a:pt x="1595705" y="685394"/>
                      <a:pt x="1570684" y="678206"/>
                      <a:pt x="1543983" y="678206"/>
                    </a:cubicBezTo>
                    <a:cubicBezTo>
                      <a:pt x="1463509" y="678206"/>
                      <a:pt x="1398270" y="743496"/>
                      <a:pt x="1398270" y="824031"/>
                    </a:cubicBezTo>
                    <a:cubicBezTo>
                      <a:pt x="1398270" y="904568"/>
                      <a:pt x="1463509" y="969859"/>
                      <a:pt x="1543983" y="969859"/>
                    </a:cubicBezTo>
                    <a:cubicBezTo>
                      <a:pt x="1570684" y="969859"/>
                      <a:pt x="1595705" y="962669"/>
                      <a:pt x="1617219" y="950129"/>
                    </a:cubicBezTo>
                    <a:lnTo>
                      <a:pt x="1617219" y="1733667"/>
                    </a:lnTo>
                    <a:close/>
                  </a:path>
                </a:pathLst>
              </a:custGeom>
              <a:solidFill>
                <a:srgbClr val="F2B800"/>
              </a:solidFill>
              <a:ln w="7600" cap="flat">
                <a:solidFill>
                  <a:srgbClr val="2543A5"/>
                </a:solidFill>
                <a:miter/>
              </a:ln>
            </p:spPr>
            <p:txBody>
              <a:bodyPr wrap="square" lIns="0" tIns="0" rIns="0" bIns="0" rtlCol="0" anchor="ctr"/>
              <a:lstStyle/>
              <a:p>
                <a:pPr algn="ctr"/>
                <a:r>
                  <a:rPr lang="fr-FR" sz="3200" dirty="0">
                    <a:ln>
                      <a:solidFill>
                        <a:schemeClr val="bg1"/>
                      </a:solidFill>
                    </a:ln>
                    <a:solidFill>
                      <a:schemeClr val="bg1"/>
                    </a:solidFill>
                    <a:latin typeface="Arial Black"/>
                  </a:rPr>
                  <a:t>3</a:t>
                </a:r>
                <a:endParaRPr sz="3200" dirty="0">
                  <a:ln>
                    <a:solidFill>
                      <a:schemeClr val="bg1"/>
                    </a:solidFill>
                  </a:ln>
                  <a:solidFill>
                    <a:schemeClr val="bg1"/>
                  </a:solidFill>
                  <a:latin typeface="Arial Black"/>
                </a:endParaRPr>
              </a:p>
            </p:txBody>
          </p:sp>
          <p:sp>
            <p:nvSpPr>
              <p:cNvPr id="140" name="Forme libre 139"/>
              <p:cNvSpPr/>
              <p:nvPr/>
            </p:nvSpPr>
            <p:spPr>
              <a:xfrm>
                <a:off x="2941260" y="1658185"/>
                <a:ext cx="1617219" cy="1731576"/>
              </a:xfrm>
              <a:custGeom>
                <a:avLst/>
                <a:gdLst/>
                <a:ahLst/>
                <a:cxnLst/>
                <a:rect l="l" t="t" r="r" b="b"/>
                <a:pathLst>
                  <a:path w="1617219" h="1731576">
                    <a:moveTo>
                      <a:pt x="1617219" y="0"/>
                    </a:moveTo>
                    <a:lnTo>
                      <a:pt x="604145" y="0"/>
                    </a:lnTo>
                    <a:lnTo>
                      <a:pt x="9559" y="682743"/>
                    </a:lnTo>
                    <a:cubicBezTo>
                      <a:pt x="9559" y="682743"/>
                      <a:pt x="-20931" y="1209534"/>
                      <a:pt x="26995" y="1731576"/>
                    </a:cubicBezTo>
                    <a:lnTo>
                      <a:pt x="163313" y="1731576"/>
                    </a:lnTo>
                    <a:cubicBezTo>
                      <a:pt x="163313" y="1731576"/>
                      <a:pt x="100878" y="909027"/>
                      <a:pt x="158045" y="785649"/>
                    </a:cubicBezTo>
                    <a:lnTo>
                      <a:pt x="707050" y="149768"/>
                    </a:lnTo>
                    <a:lnTo>
                      <a:pt x="1617219" y="149768"/>
                    </a:lnTo>
                    <a:lnTo>
                      <a:pt x="1617219" y="0"/>
                    </a:lnTo>
                    <a:close/>
                  </a:path>
                </a:pathLst>
              </a:custGeom>
              <a:solidFill>
                <a:srgbClr val="FFFFFF">
                  <a:alpha val="41000"/>
                </a:srgbClr>
              </a:solidFill>
              <a:ln w="7600" cap="flat">
                <a:solidFill>
                  <a:srgbClr val="FFFFFF">
                    <a:alpha val="9000"/>
                  </a:srgbClr>
                </a:solidFill>
                <a:miter/>
              </a:ln>
            </p:spPr>
          </p:sp>
        </p:grpSp>
        <p:grpSp>
          <p:nvGrpSpPr>
            <p:cNvPr id="88" name="Groupe 87"/>
            <p:cNvGrpSpPr/>
            <p:nvPr/>
          </p:nvGrpSpPr>
          <p:grpSpPr>
            <a:xfrm>
              <a:off x="4339955" y="1665773"/>
              <a:ext cx="1834703" cy="1736533"/>
              <a:chOff x="4339955" y="1665773"/>
              <a:chExt cx="1834703" cy="1736533"/>
            </a:xfrm>
          </p:grpSpPr>
          <p:sp>
            <p:nvSpPr>
              <p:cNvPr id="137" name="Forme libre 136"/>
              <p:cNvSpPr/>
              <p:nvPr/>
            </p:nvSpPr>
            <p:spPr>
              <a:xfrm>
                <a:off x="4339955" y="1665774"/>
                <a:ext cx="1833582" cy="1736532"/>
              </a:xfrm>
              <a:custGeom>
                <a:avLst/>
                <a:gdLst>
                  <a:gd name="rtl" fmla="*/ 215667 w 1833583"/>
                  <a:gd name="rtt" fmla="*/ 685749 h 1736532"/>
                  <a:gd name="rtr" fmla="*/ 1666037 w 1833583"/>
                  <a:gd name="rtb" fmla="*/ 1736533 h 1736532"/>
                </a:gdLst>
                <a:ahLst/>
                <a:cxnLst/>
                <a:rect l="rtl" t="rtt" r="rtr" b="rtb"/>
                <a:pathLst>
                  <a:path w="1833583" h="1736532">
                    <a:moveTo>
                      <a:pt x="221040" y="0"/>
                    </a:moveTo>
                    <a:lnTo>
                      <a:pt x="1232924" y="0"/>
                    </a:lnTo>
                    <a:lnTo>
                      <a:pt x="1828336" y="682745"/>
                    </a:lnTo>
                    <a:cubicBezTo>
                      <a:pt x="1849077" y="910149"/>
                      <a:pt x="1801637" y="1736532"/>
                      <a:pt x="1801637" y="1736532"/>
                    </a:cubicBezTo>
                    <a:lnTo>
                      <a:pt x="1198122" y="1736532"/>
                    </a:lnTo>
                    <a:cubicBezTo>
                      <a:pt x="1208680" y="1714561"/>
                      <a:pt x="1214652" y="1691601"/>
                      <a:pt x="1214652" y="1667244"/>
                    </a:cubicBezTo>
                    <a:cubicBezTo>
                      <a:pt x="1214652" y="1586705"/>
                      <a:pt x="1149362" y="1521422"/>
                      <a:pt x="1068823" y="1521422"/>
                    </a:cubicBezTo>
                    <a:cubicBezTo>
                      <a:pt x="988287" y="1521422"/>
                      <a:pt x="922406" y="1586705"/>
                      <a:pt x="922406" y="1667244"/>
                    </a:cubicBezTo>
                    <a:cubicBezTo>
                      <a:pt x="922406" y="1691488"/>
                      <a:pt x="928915" y="1714347"/>
                      <a:pt x="939382" y="1736532"/>
                    </a:cubicBezTo>
                    <a:lnTo>
                      <a:pt x="221040" y="1733666"/>
                    </a:lnTo>
                    <a:lnTo>
                      <a:pt x="221040" y="948990"/>
                    </a:lnTo>
                    <a:cubicBezTo>
                      <a:pt x="199080" y="962236"/>
                      <a:pt x="173342" y="969860"/>
                      <a:pt x="145825" y="969860"/>
                    </a:cubicBezTo>
                    <a:cubicBezTo>
                      <a:pt x="65288" y="969860"/>
                      <a:pt x="0" y="904568"/>
                      <a:pt x="0" y="824031"/>
                    </a:cubicBezTo>
                    <a:cubicBezTo>
                      <a:pt x="0" y="743496"/>
                      <a:pt x="65288" y="678208"/>
                      <a:pt x="145825" y="678208"/>
                    </a:cubicBezTo>
                    <a:cubicBezTo>
                      <a:pt x="173342" y="678208"/>
                      <a:pt x="199080" y="685829"/>
                      <a:pt x="221040" y="699077"/>
                    </a:cubicBezTo>
                    <a:lnTo>
                      <a:pt x="221040" y="0"/>
                    </a:lnTo>
                    <a:close/>
                  </a:path>
                </a:pathLst>
              </a:custGeom>
              <a:solidFill>
                <a:srgbClr val="0081E2"/>
              </a:solidFill>
              <a:ln w="7600" cap="flat">
                <a:solidFill>
                  <a:srgbClr val="88B0F5"/>
                </a:solidFill>
                <a:miter/>
              </a:ln>
            </p:spPr>
            <p:txBody>
              <a:bodyPr wrap="square" lIns="0" tIns="0" rIns="0" bIns="0" rtlCol="0" anchor="ctr"/>
              <a:lstStyle/>
              <a:p>
                <a:pPr algn="ctr"/>
                <a:r>
                  <a:rPr sz="3200" dirty="0">
                    <a:solidFill>
                      <a:schemeClr val="bg1"/>
                    </a:solidFill>
                    <a:latin typeface="Arial Black"/>
                  </a:rPr>
                  <a:t>1</a:t>
                </a:r>
              </a:p>
            </p:txBody>
          </p:sp>
          <p:sp>
            <p:nvSpPr>
              <p:cNvPr id="138" name="Forme libre 137"/>
              <p:cNvSpPr/>
              <p:nvPr/>
            </p:nvSpPr>
            <p:spPr>
              <a:xfrm flipH="1">
                <a:off x="4564168" y="1665773"/>
                <a:ext cx="1610490" cy="1736532"/>
              </a:xfrm>
              <a:custGeom>
                <a:avLst/>
                <a:gdLst/>
                <a:ahLst/>
                <a:cxnLst/>
                <a:rect l="l" t="t" r="r" b="b"/>
                <a:pathLst>
                  <a:path w="1610490" h="1736532">
                    <a:moveTo>
                      <a:pt x="1610490" y="0"/>
                    </a:moveTo>
                    <a:lnTo>
                      <a:pt x="595999" y="0"/>
                    </a:lnTo>
                    <a:lnTo>
                      <a:pt x="0" y="683186"/>
                    </a:lnTo>
                    <a:cubicBezTo>
                      <a:pt x="0" y="683186"/>
                      <a:pt x="-3909" y="1201628"/>
                      <a:pt x="27752" y="1736532"/>
                    </a:cubicBezTo>
                    <a:lnTo>
                      <a:pt x="164878" y="1736532"/>
                    </a:lnTo>
                    <a:cubicBezTo>
                      <a:pt x="164878" y="1736532"/>
                      <a:pt x="121491" y="865111"/>
                      <a:pt x="149276" y="786159"/>
                    </a:cubicBezTo>
                    <a:lnTo>
                      <a:pt x="699048" y="149865"/>
                    </a:lnTo>
                    <a:lnTo>
                      <a:pt x="1610490" y="149865"/>
                    </a:lnTo>
                    <a:lnTo>
                      <a:pt x="1610490" y="0"/>
                    </a:lnTo>
                    <a:close/>
                  </a:path>
                </a:pathLst>
              </a:custGeom>
              <a:solidFill>
                <a:srgbClr val="FFFFFF">
                  <a:alpha val="41000"/>
                </a:srgbClr>
              </a:solidFill>
              <a:ln w="7600" cap="flat">
                <a:solidFill>
                  <a:srgbClr val="FFFFFF">
                    <a:alpha val="9000"/>
                  </a:srgbClr>
                </a:solidFill>
                <a:miter/>
              </a:ln>
            </p:spPr>
          </p:sp>
        </p:grpSp>
        <p:grpSp>
          <p:nvGrpSpPr>
            <p:cNvPr id="89" name="Groupe 88"/>
            <p:cNvGrpSpPr/>
            <p:nvPr/>
          </p:nvGrpSpPr>
          <p:grpSpPr>
            <a:xfrm>
              <a:off x="4550045" y="3188338"/>
              <a:ext cx="1597424" cy="2285086"/>
              <a:chOff x="4550045" y="3188338"/>
              <a:chExt cx="1597424" cy="2285086"/>
            </a:xfrm>
          </p:grpSpPr>
          <p:sp>
            <p:nvSpPr>
              <p:cNvPr id="135" name="Forme libre 134"/>
              <p:cNvSpPr/>
              <p:nvPr/>
            </p:nvSpPr>
            <p:spPr>
              <a:xfrm>
                <a:off x="4556424" y="3188338"/>
                <a:ext cx="1584668" cy="2070081"/>
              </a:xfrm>
              <a:custGeom>
                <a:avLst/>
                <a:gdLst>
                  <a:gd name="rtt" fmla="*/ 219161 h 2277541"/>
                  <a:gd name="rtr" fmla="*/ 1436400 w 1584668"/>
                  <a:gd name="rtb" fmla="*/ 1313561 h 2277541"/>
                </a:gdLst>
                <a:ahLst/>
                <a:cxnLst/>
                <a:rect l="l" t="rtt" r="rtr" b="rtb"/>
                <a:pathLst>
                  <a:path w="1584668" h="2277541">
                    <a:moveTo>
                      <a:pt x="7059" y="2277541"/>
                    </a:moveTo>
                    <a:cubicBezTo>
                      <a:pt x="0" y="2280961"/>
                      <a:pt x="0" y="1803294"/>
                      <a:pt x="0" y="1306724"/>
                    </a:cubicBezTo>
                    <a:cubicBezTo>
                      <a:pt x="13739" y="1310842"/>
                      <a:pt x="28053" y="1313055"/>
                      <a:pt x="42885" y="1313055"/>
                    </a:cubicBezTo>
                    <a:cubicBezTo>
                      <a:pt x="123421" y="1313055"/>
                      <a:pt x="188710" y="1247766"/>
                      <a:pt x="188710" y="1167228"/>
                    </a:cubicBezTo>
                    <a:cubicBezTo>
                      <a:pt x="188710" y="1086692"/>
                      <a:pt x="123421" y="1021403"/>
                      <a:pt x="42885" y="1021403"/>
                    </a:cubicBezTo>
                    <a:cubicBezTo>
                      <a:pt x="28283" y="1021403"/>
                      <a:pt x="14183" y="1023548"/>
                      <a:pt x="0" y="1027543"/>
                    </a:cubicBezTo>
                    <a:cubicBezTo>
                      <a:pt x="2086" y="593807"/>
                      <a:pt x="4095" y="213985"/>
                      <a:pt x="4095" y="213985"/>
                    </a:cubicBezTo>
                    <a:lnTo>
                      <a:pt x="722938" y="213985"/>
                    </a:lnTo>
                    <a:cubicBezTo>
                      <a:pt x="712164" y="193643"/>
                      <a:pt x="706063" y="170447"/>
                      <a:pt x="706063" y="145826"/>
                    </a:cubicBezTo>
                    <a:cubicBezTo>
                      <a:pt x="706063" y="65289"/>
                      <a:pt x="771352" y="0"/>
                      <a:pt x="851888" y="0"/>
                    </a:cubicBezTo>
                    <a:cubicBezTo>
                      <a:pt x="932425" y="0"/>
                      <a:pt x="997714" y="65289"/>
                      <a:pt x="997714" y="145826"/>
                    </a:cubicBezTo>
                    <a:cubicBezTo>
                      <a:pt x="997714" y="170447"/>
                      <a:pt x="991611" y="193643"/>
                      <a:pt x="980837" y="213985"/>
                    </a:cubicBezTo>
                    <a:lnTo>
                      <a:pt x="1584668" y="213985"/>
                    </a:lnTo>
                    <a:cubicBezTo>
                      <a:pt x="1584668" y="213985"/>
                      <a:pt x="1539307" y="1903050"/>
                      <a:pt x="7059" y="2277541"/>
                    </a:cubicBezTo>
                    <a:close/>
                  </a:path>
                </a:pathLst>
              </a:custGeom>
              <a:solidFill>
                <a:srgbClr val="C00000"/>
              </a:solidFill>
              <a:ln w="7600" cap="flat">
                <a:solidFill>
                  <a:srgbClr val="628CFF"/>
                </a:solidFill>
                <a:miter/>
              </a:ln>
            </p:spPr>
            <p:txBody>
              <a:bodyPr wrap="square" lIns="0" tIns="0" rIns="0" bIns="0" rtlCol="0" anchor="ctr"/>
              <a:lstStyle/>
              <a:p>
                <a:pPr algn="ctr"/>
                <a:r>
                  <a:rPr sz="2800" dirty="0">
                    <a:solidFill>
                      <a:srgbClr val="FFFFFF"/>
                    </a:solidFill>
                    <a:latin typeface="Arial Black"/>
                  </a:rPr>
                  <a:t>2</a:t>
                </a:r>
              </a:p>
            </p:txBody>
          </p:sp>
          <p:sp>
            <p:nvSpPr>
              <p:cNvPr id="136" name="Forme libre 135"/>
              <p:cNvSpPr/>
              <p:nvPr/>
            </p:nvSpPr>
            <p:spPr>
              <a:xfrm flipH="1">
                <a:off x="4550045" y="3396732"/>
                <a:ext cx="1597424" cy="2076692"/>
              </a:xfrm>
              <a:custGeom>
                <a:avLst/>
                <a:gdLst/>
                <a:ahLst/>
                <a:cxnLst/>
                <a:rect l="l" t="t" r="r" b="b"/>
                <a:pathLst>
                  <a:path w="1597424" h="2076692">
                    <a:moveTo>
                      <a:pt x="0" y="4457"/>
                    </a:moveTo>
                    <a:cubicBezTo>
                      <a:pt x="0" y="4457"/>
                      <a:pt x="44978" y="735299"/>
                      <a:pt x="400279" y="1242597"/>
                    </a:cubicBezTo>
                    <a:cubicBezTo>
                      <a:pt x="755580" y="1749896"/>
                      <a:pt x="1110880" y="1956996"/>
                      <a:pt x="1595381" y="2076692"/>
                    </a:cubicBezTo>
                    <a:cubicBezTo>
                      <a:pt x="1599977" y="2076692"/>
                      <a:pt x="1595381" y="1918997"/>
                      <a:pt x="1595381" y="1918997"/>
                    </a:cubicBezTo>
                    <a:cubicBezTo>
                      <a:pt x="1595381" y="1918997"/>
                      <a:pt x="866968" y="1757914"/>
                      <a:pt x="531379" y="1189399"/>
                    </a:cubicBezTo>
                    <a:cubicBezTo>
                      <a:pt x="531379" y="1189399"/>
                      <a:pt x="208831" y="716571"/>
                      <a:pt x="137765" y="0"/>
                    </a:cubicBezTo>
                    <a:lnTo>
                      <a:pt x="0" y="4457"/>
                    </a:lnTo>
                    <a:close/>
                  </a:path>
                </a:pathLst>
              </a:custGeom>
              <a:solidFill>
                <a:srgbClr val="FFFFFF">
                  <a:alpha val="41000"/>
                </a:srgbClr>
              </a:solidFill>
              <a:ln w="7600" cap="flat">
                <a:solidFill>
                  <a:srgbClr val="FFFFFF">
                    <a:alpha val="9000"/>
                  </a:srgbClr>
                </a:solidFill>
                <a:miter/>
              </a:ln>
            </p:spPr>
          </p:sp>
        </p:grpSp>
        <p:grpSp>
          <p:nvGrpSpPr>
            <p:cNvPr id="90" name="Groupe 89"/>
            <p:cNvGrpSpPr/>
            <p:nvPr/>
          </p:nvGrpSpPr>
          <p:grpSpPr>
            <a:xfrm>
              <a:off x="2967159" y="3389750"/>
              <a:ext cx="1775645" cy="2083669"/>
              <a:chOff x="2967159" y="3389750"/>
              <a:chExt cx="1775645" cy="2083669"/>
            </a:xfrm>
          </p:grpSpPr>
          <p:sp>
            <p:nvSpPr>
              <p:cNvPr id="133" name="Forme libre 132"/>
              <p:cNvSpPr/>
              <p:nvPr/>
            </p:nvSpPr>
            <p:spPr>
              <a:xfrm>
                <a:off x="2973182" y="3396546"/>
                <a:ext cx="1769622" cy="1861875"/>
              </a:xfrm>
              <a:custGeom>
                <a:avLst/>
                <a:gdLst>
                  <a:gd name="rtl" fmla="*/ 143403 w 1769622"/>
                  <a:gd name="rtr" fmla="*/ 1582368 w 1769622"/>
                  <a:gd name="rtb" fmla="*/ 1103018 h 2070080"/>
                </a:gdLst>
                <a:ahLst/>
                <a:cxnLst/>
                <a:rect l="rtl" t="t" r="rtr" b="rtb"/>
                <a:pathLst>
                  <a:path w="1769622" h="2070080">
                    <a:moveTo>
                      <a:pt x="0" y="0"/>
                    </a:moveTo>
                    <a:lnTo>
                      <a:pt x="713655" y="6631"/>
                    </a:lnTo>
                    <a:cubicBezTo>
                      <a:pt x="710487" y="18583"/>
                      <a:pt x="708799" y="31137"/>
                      <a:pt x="708799" y="44085"/>
                    </a:cubicBezTo>
                    <a:cubicBezTo>
                      <a:pt x="708799" y="124622"/>
                      <a:pt x="774091" y="189910"/>
                      <a:pt x="854628" y="189910"/>
                    </a:cubicBezTo>
                    <a:cubicBezTo>
                      <a:pt x="935166" y="189910"/>
                      <a:pt x="1000449" y="124622"/>
                      <a:pt x="1000449" y="44085"/>
                    </a:cubicBezTo>
                    <a:cubicBezTo>
                      <a:pt x="1000449" y="31137"/>
                      <a:pt x="998762" y="18583"/>
                      <a:pt x="995593" y="6631"/>
                    </a:cubicBezTo>
                    <a:lnTo>
                      <a:pt x="1583727" y="6631"/>
                    </a:lnTo>
                    <a:cubicBezTo>
                      <a:pt x="1583727" y="6631"/>
                      <a:pt x="1585079" y="385764"/>
                      <a:pt x="1585946" y="819005"/>
                    </a:cubicBezTo>
                    <a:cubicBezTo>
                      <a:pt x="1598015" y="815767"/>
                      <a:pt x="1610706" y="814040"/>
                      <a:pt x="1623793" y="814040"/>
                    </a:cubicBezTo>
                    <a:cubicBezTo>
                      <a:pt x="1704330" y="814040"/>
                      <a:pt x="1769622" y="879333"/>
                      <a:pt x="1769622" y="959869"/>
                    </a:cubicBezTo>
                    <a:cubicBezTo>
                      <a:pt x="1769622" y="1038356"/>
                      <a:pt x="1704330" y="1105692"/>
                      <a:pt x="1623793" y="1105692"/>
                    </a:cubicBezTo>
                    <a:cubicBezTo>
                      <a:pt x="1610873" y="1105692"/>
                      <a:pt x="1598340" y="1104013"/>
                      <a:pt x="1586409" y="1100858"/>
                    </a:cubicBezTo>
                    <a:cubicBezTo>
                      <a:pt x="1587047" y="1595065"/>
                      <a:pt x="1586569" y="2070080"/>
                      <a:pt x="1582389" y="2070080"/>
                    </a:cubicBezTo>
                    <a:cubicBezTo>
                      <a:pt x="80304" y="1766818"/>
                      <a:pt x="0" y="0"/>
                      <a:pt x="0" y="0"/>
                    </a:cubicBezTo>
                    <a:close/>
                  </a:path>
                </a:pathLst>
              </a:custGeom>
              <a:solidFill>
                <a:srgbClr val="43682A"/>
              </a:solidFill>
              <a:ln w="7600" cap="flat">
                <a:solidFill>
                  <a:srgbClr val="3469F1"/>
                </a:solidFill>
                <a:miter/>
              </a:ln>
            </p:spPr>
            <p:txBody>
              <a:bodyPr wrap="square" lIns="0" tIns="0" rIns="0" bIns="0" rtlCol="0" anchor="ctr"/>
              <a:lstStyle/>
              <a:p>
                <a:pPr algn="ctr"/>
                <a:r>
                  <a:rPr lang="fr-FR" sz="2800" dirty="0">
                    <a:solidFill>
                      <a:srgbClr val="FFFFFF"/>
                    </a:solidFill>
                    <a:latin typeface="Arial Black"/>
                  </a:rPr>
                  <a:t>4</a:t>
                </a:r>
                <a:endParaRPr sz="2800" dirty="0">
                  <a:solidFill>
                    <a:srgbClr val="FFFFFF"/>
                  </a:solidFill>
                  <a:latin typeface="Arial Black"/>
                </a:endParaRPr>
              </a:p>
            </p:txBody>
          </p:sp>
          <p:sp>
            <p:nvSpPr>
              <p:cNvPr id="134" name="Forme libre 133"/>
              <p:cNvSpPr/>
              <p:nvPr/>
            </p:nvSpPr>
            <p:spPr>
              <a:xfrm>
                <a:off x="2967159" y="3389750"/>
                <a:ext cx="1592444" cy="2083669"/>
              </a:xfrm>
              <a:custGeom>
                <a:avLst/>
                <a:gdLst/>
                <a:ahLst/>
                <a:cxnLst/>
                <a:rect l="l" t="t" r="r" b="b"/>
                <a:pathLst>
                  <a:path w="1592444" h="2083669">
                    <a:moveTo>
                      <a:pt x="0" y="0"/>
                    </a:moveTo>
                    <a:cubicBezTo>
                      <a:pt x="0" y="0"/>
                      <a:pt x="10358" y="664668"/>
                      <a:pt x="402439" y="1255421"/>
                    </a:cubicBezTo>
                    <a:cubicBezTo>
                      <a:pt x="794521" y="1846173"/>
                      <a:pt x="1115065" y="1972397"/>
                      <a:pt x="1590239" y="2083669"/>
                    </a:cubicBezTo>
                    <a:cubicBezTo>
                      <a:pt x="1594848" y="2083669"/>
                      <a:pt x="1590801" y="1921045"/>
                      <a:pt x="1590801" y="1921045"/>
                    </a:cubicBezTo>
                    <a:cubicBezTo>
                      <a:pt x="1590801" y="1921045"/>
                      <a:pt x="888047" y="1774882"/>
                      <a:pt x="552466" y="1206044"/>
                    </a:cubicBezTo>
                    <a:cubicBezTo>
                      <a:pt x="552466" y="1206044"/>
                      <a:pt x="207573" y="717757"/>
                      <a:pt x="136509" y="0"/>
                    </a:cubicBezTo>
                    <a:lnTo>
                      <a:pt x="0" y="0"/>
                    </a:lnTo>
                    <a:close/>
                  </a:path>
                </a:pathLst>
              </a:custGeom>
              <a:solidFill>
                <a:srgbClr val="FFFFFF">
                  <a:alpha val="41000"/>
                </a:srgbClr>
              </a:solidFill>
              <a:ln w="7600" cap="flat">
                <a:solidFill>
                  <a:srgbClr val="FFFFFF">
                    <a:alpha val="9000"/>
                  </a:srgbClr>
                </a:solidFill>
                <a:miter/>
              </a:ln>
            </p:spPr>
          </p:sp>
        </p:grpSp>
        <p:grpSp>
          <p:nvGrpSpPr>
            <p:cNvPr id="91" name="Groupe 90"/>
            <p:cNvGrpSpPr/>
            <p:nvPr/>
          </p:nvGrpSpPr>
          <p:grpSpPr>
            <a:xfrm>
              <a:off x="-184781" y="1646585"/>
              <a:ext cx="3959197" cy="2727755"/>
              <a:chOff x="-184781" y="1646585"/>
              <a:chExt cx="3959197" cy="2727755"/>
            </a:xfrm>
          </p:grpSpPr>
          <p:sp>
            <p:nvSpPr>
              <p:cNvPr id="124" name="Text 230"/>
              <p:cNvSpPr txBox="1"/>
              <p:nvPr/>
            </p:nvSpPr>
            <p:spPr>
              <a:xfrm>
                <a:off x="-184781" y="1646585"/>
                <a:ext cx="2961901" cy="616786"/>
              </a:xfrm>
              <a:prstGeom prst="rect">
                <a:avLst/>
              </a:prstGeom>
              <a:noFill/>
            </p:spPr>
            <p:txBody>
              <a:bodyPr wrap="square" lIns="0" tIns="0" rIns="0" bIns="0" rtlCol="0" anchor="ctr"/>
              <a:lstStyle/>
              <a:p>
                <a:pPr algn="ctr"/>
                <a:r>
                  <a:rPr sz="1500" b="1" dirty="0">
                    <a:solidFill>
                      <a:srgbClr val="F2B800"/>
                    </a:solidFill>
                    <a:latin typeface="Arial"/>
                  </a:rPr>
                  <a:t>3. </a:t>
                </a:r>
                <a:endParaRPr lang="fr-FR" sz="1500" b="1" dirty="0">
                  <a:solidFill>
                    <a:srgbClr val="F2B800"/>
                  </a:solidFill>
                  <a:latin typeface="Arial"/>
                </a:endParaRPr>
              </a:p>
              <a:p>
                <a:pPr algn="ctr"/>
                <a:r>
                  <a:rPr sz="1500" b="1" dirty="0">
                    <a:solidFill>
                      <a:srgbClr val="F2B800"/>
                    </a:solidFill>
                    <a:latin typeface="Arial"/>
                  </a:rPr>
                  <a:t>Technologies </a:t>
                </a:r>
                <a:r>
                  <a:rPr lang="fr-FR" sz="1500" b="1" dirty="0">
                    <a:solidFill>
                      <a:srgbClr val="F2B800"/>
                    </a:solidFill>
                    <a:latin typeface="Arial"/>
                  </a:rPr>
                  <a:t>de l’internet des objets</a:t>
                </a:r>
                <a:endParaRPr sz="1500" b="1" dirty="0">
                  <a:solidFill>
                    <a:srgbClr val="F2B800"/>
                  </a:solidFill>
                  <a:latin typeface="Arial"/>
                </a:endParaRPr>
              </a:p>
            </p:txBody>
          </p:sp>
          <p:grpSp>
            <p:nvGrpSpPr>
              <p:cNvPr id="125" name="Point connector"/>
              <p:cNvGrpSpPr/>
              <p:nvPr/>
            </p:nvGrpSpPr>
            <p:grpSpPr>
              <a:xfrm>
                <a:off x="1702949" y="3869079"/>
                <a:ext cx="2071467" cy="505261"/>
                <a:chOff x="1702949" y="3869079"/>
                <a:chExt cx="2071467" cy="505261"/>
              </a:xfrm>
            </p:grpSpPr>
            <p:sp>
              <p:nvSpPr>
                <p:cNvPr id="126" name="Forme libre 125"/>
                <p:cNvSpPr/>
                <p:nvPr/>
              </p:nvSpPr>
              <p:spPr>
                <a:xfrm>
                  <a:off x="1806358" y="3932228"/>
                  <a:ext cx="1968058" cy="442112"/>
                </a:xfrm>
                <a:custGeom>
                  <a:avLst/>
                  <a:gdLst/>
                  <a:ahLst/>
                  <a:cxnLst/>
                  <a:rect l="l" t="t" r="r" b="b"/>
                  <a:pathLst>
                    <a:path w="2498424" h="214016" fill="none">
                      <a:moveTo>
                        <a:pt x="0" y="0"/>
                      </a:moveTo>
                      <a:lnTo>
                        <a:pt x="1818984" y="0"/>
                      </a:lnTo>
                      <a:lnTo>
                        <a:pt x="2498424" y="214016"/>
                      </a:lnTo>
                    </a:path>
                  </a:pathLst>
                </a:custGeom>
                <a:solidFill>
                  <a:srgbClr val="FFFFFF"/>
                </a:solidFill>
                <a:ln w="7600" cap="flat">
                  <a:solidFill>
                    <a:srgbClr val="3F4751"/>
                  </a:solidFill>
                  <a:miter/>
                </a:ln>
              </p:spPr>
            </p:sp>
            <p:sp>
              <p:nvSpPr>
                <p:cNvPr id="130" name="Forme libre 129"/>
                <p:cNvSpPr/>
                <p:nvPr/>
              </p:nvSpPr>
              <p:spPr>
                <a:xfrm>
                  <a:off x="1702949" y="3869079"/>
                  <a:ext cx="103407" cy="103408"/>
                </a:xfrm>
                <a:custGeom>
                  <a:avLst/>
                  <a:gdLst/>
                  <a:ahLst/>
                  <a:cxnLst/>
                  <a:rect l="l" t="t" r="r" b="b"/>
                  <a:pathLst>
                    <a:path w="103408" h="103408">
                      <a:moveTo>
                        <a:pt x="0" y="51704"/>
                      </a:moveTo>
                      <a:cubicBezTo>
                        <a:pt x="0" y="23149"/>
                        <a:pt x="23149" y="0"/>
                        <a:pt x="51704" y="0"/>
                      </a:cubicBezTo>
                      <a:cubicBezTo>
                        <a:pt x="80259" y="0"/>
                        <a:pt x="103408" y="23149"/>
                        <a:pt x="103408" y="51704"/>
                      </a:cubicBezTo>
                      <a:cubicBezTo>
                        <a:pt x="103408" y="80259"/>
                        <a:pt x="80259" y="103408"/>
                        <a:pt x="51704" y="103408"/>
                      </a:cubicBezTo>
                      <a:cubicBezTo>
                        <a:pt x="23149" y="103408"/>
                        <a:pt x="0" y="80259"/>
                        <a:pt x="0" y="51704"/>
                      </a:cubicBezTo>
                      <a:close/>
                    </a:path>
                  </a:pathLst>
                </a:custGeom>
                <a:gradFill>
                  <a:gsLst>
                    <a:gs pos="0">
                      <a:srgbClr val="B2E7FA">
                        <a:alpha val="80000"/>
                      </a:srgbClr>
                    </a:gs>
                    <a:gs pos="69000">
                      <a:srgbClr val="00AEEE">
                        <a:alpha val="80000"/>
                      </a:srgbClr>
                    </a:gs>
                    <a:gs pos="100000">
                      <a:srgbClr val="00AEEE">
                        <a:alpha val="80000"/>
                      </a:srgbClr>
                    </a:gs>
                  </a:gsLst>
                  <a:path path="circle">
                    <a:fillToRect r="100000" b="100000"/>
                  </a:path>
                  <a:tileRect l="-100000" t="-100000"/>
                </a:gradFill>
                <a:ln w="7600" cap="flat">
                  <a:solidFill>
                    <a:srgbClr val="1BBC9D"/>
                  </a:solidFill>
                  <a:miter/>
                </a:ln>
              </p:spPr>
            </p:sp>
          </p:grpSp>
        </p:grpSp>
        <p:sp>
          <p:nvSpPr>
            <p:cNvPr id="92" name="Text 231"/>
            <p:cNvSpPr txBox="1"/>
            <p:nvPr/>
          </p:nvSpPr>
          <p:spPr>
            <a:xfrm>
              <a:off x="-58715" y="3777455"/>
              <a:ext cx="2888688" cy="1392475"/>
            </a:xfrm>
            <a:prstGeom prst="rect">
              <a:avLst/>
            </a:prstGeom>
            <a:noFill/>
          </p:spPr>
          <p:txBody>
            <a:bodyPr wrap="square" lIns="0" tIns="0" rIns="0" bIns="0" rtlCol="0" anchor="ctr"/>
            <a:lstStyle/>
            <a:p>
              <a:pPr algn="ctr"/>
              <a:r>
                <a:rPr sz="1500" b="1" dirty="0">
                  <a:solidFill>
                    <a:srgbClr val="009051"/>
                  </a:solidFill>
                  <a:latin typeface="Arial"/>
                </a:rPr>
                <a:t>4. </a:t>
              </a:r>
              <a:endParaRPr lang="fr-FR" sz="1500" b="1" dirty="0">
                <a:solidFill>
                  <a:srgbClr val="009051"/>
                </a:solidFill>
                <a:latin typeface="Arial"/>
              </a:endParaRPr>
            </a:p>
            <a:p>
              <a:pPr algn="ctr"/>
              <a:r>
                <a:rPr sz="1500" b="1" dirty="0">
                  <a:solidFill>
                    <a:srgbClr val="43682A"/>
                  </a:solidFill>
                  <a:latin typeface="Arial"/>
                </a:rPr>
                <a:t>Technologies </a:t>
              </a:r>
              <a:r>
                <a:rPr lang="fr-FR" sz="1500" b="1" dirty="0">
                  <a:solidFill>
                    <a:srgbClr val="43682A"/>
                  </a:solidFill>
                  <a:latin typeface="Arial"/>
                </a:rPr>
                <a:t>de l’automatisation</a:t>
              </a:r>
              <a:endParaRPr sz="1500" b="1" dirty="0">
                <a:solidFill>
                  <a:srgbClr val="43682A"/>
                </a:solidFill>
                <a:latin typeface="Arial"/>
              </a:endParaRPr>
            </a:p>
          </p:txBody>
        </p:sp>
        <p:grpSp>
          <p:nvGrpSpPr>
            <p:cNvPr id="93" name="Point connector"/>
            <p:cNvGrpSpPr/>
            <p:nvPr/>
          </p:nvGrpSpPr>
          <p:grpSpPr>
            <a:xfrm>
              <a:off x="1977265" y="1673659"/>
              <a:ext cx="1403851" cy="996293"/>
              <a:chOff x="1977265" y="1673659"/>
              <a:chExt cx="1403851" cy="996293"/>
            </a:xfrm>
          </p:grpSpPr>
          <p:sp>
            <p:nvSpPr>
              <p:cNvPr id="117" name="Forme libre 116"/>
              <p:cNvSpPr/>
              <p:nvPr/>
            </p:nvSpPr>
            <p:spPr>
              <a:xfrm>
                <a:off x="2062211" y="1721010"/>
                <a:ext cx="1318905" cy="948942"/>
              </a:xfrm>
              <a:custGeom>
                <a:avLst/>
                <a:gdLst/>
                <a:ahLst/>
                <a:cxnLst/>
                <a:rect l="l" t="t" r="r" b="b"/>
                <a:pathLst>
                  <a:path w="2498424" h="214016" fill="none">
                    <a:moveTo>
                      <a:pt x="0" y="0"/>
                    </a:moveTo>
                    <a:lnTo>
                      <a:pt x="1818984" y="0"/>
                    </a:lnTo>
                    <a:lnTo>
                      <a:pt x="2498424" y="214016"/>
                    </a:lnTo>
                  </a:path>
                </a:pathLst>
              </a:custGeom>
              <a:solidFill>
                <a:srgbClr val="FFFFFF"/>
              </a:solidFill>
              <a:ln w="7600" cap="flat">
                <a:solidFill>
                  <a:srgbClr val="3F4751"/>
                </a:solidFill>
                <a:miter/>
              </a:ln>
            </p:spPr>
          </p:sp>
          <p:sp>
            <p:nvSpPr>
              <p:cNvPr id="121" name="Forme libre 120"/>
              <p:cNvSpPr/>
              <p:nvPr/>
            </p:nvSpPr>
            <p:spPr>
              <a:xfrm>
                <a:off x="1977265" y="1673659"/>
                <a:ext cx="103409" cy="103408"/>
              </a:xfrm>
              <a:custGeom>
                <a:avLst/>
                <a:gdLst/>
                <a:ahLst/>
                <a:cxnLst/>
                <a:rect l="l" t="t" r="r" b="b"/>
                <a:pathLst>
                  <a:path w="103408" h="103408">
                    <a:moveTo>
                      <a:pt x="0" y="51704"/>
                    </a:moveTo>
                    <a:cubicBezTo>
                      <a:pt x="0" y="23149"/>
                      <a:pt x="23149" y="0"/>
                      <a:pt x="51704" y="0"/>
                    </a:cubicBezTo>
                    <a:cubicBezTo>
                      <a:pt x="80259" y="0"/>
                      <a:pt x="103408" y="23149"/>
                      <a:pt x="103408" y="51704"/>
                    </a:cubicBezTo>
                    <a:cubicBezTo>
                      <a:pt x="103408" y="80259"/>
                      <a:pt x="80259" y="103408"/>
                      <a:pt x="51704" y="103408"/>
                    </a:cubicBezTo>
                    <a:cubicBezTo>
                      <a:pt x="23149" y="103408"/>
                      <a:pt x="0" y="80259"/>
                      <a:pt x="0" y="51704"/>
                    </a:cubicBezTo>
                    <a:close/>
                  </a:path>
                </a:pathLst>
              </a:custGeom>
              <a:gradFill>
                <a:gsLst>
                  <a:gs pos="0">
                    <a:srgbClr val="B2E7FA">
                      <a:alpha val="80000"/>
                    </a:srgbClr>
                  </a:gs>
                  <a:gs pos="69000">
                    <a:srgbClr val="00AEEE">
                      <a:alpha val="80000"/>
                    </a:srgbClr>
                  </a:gs>
                  <a:gs pos="100000">
                    <a:srgbClr val="00AEEE">
                      <a:alpha val="80000"/>
                    </a:srgbClr>
                  </a:gs>
                </a:gsLst>
                <a:path path="circle">
                  <a:fillToRect r="100000" b="100000"/>
                </a:path>
                <a:tileRect l="-100000" t="-100000"/>
              </a:gradFill>
              <a:ln w="7600" cap="flat">
                <a:solidFill>
                  <a:srgbClr val="1BBC9D"/>
                </a:solidFill>
                <a:miter/>
              </a:ln>
            </p:spPr>
          </p:sp>
        </p:grpSp>
        <p:grpSp>
          <p:nvGrpSpPr>
            <p:cNvPr id="94" name="Groupe 93"/>
            <p:cNvGrpSpPr/>
            <p:nvPr/>
          </p:nvGrpSpPr>
          <p:grpSpPr>
            <a:xfrm flipH="1">
              <a:off x="5291181" y="3955373"/>
              <a:ext cx="3984031" cy="780936"/>
              <a:chOff x="4130154" y="3955373"/>
              <a:chExt cx="3984031" cy="780936"/>
            </a:xfrm>
          </p:grpSpPr>
          <p:sp>
            <p:nvSpPr>
              <p:cNvPr id="108" name="Text 232"/>
              <p:cNvSpPr txBox="1"/>
              <p:nvPr/>
            </p:nvSpPr>
            <p:spPr>
              <a:xfrm>
                <a:off x="4130154" y="3955373"/>
                <a:ext cx="3311085" cy="780936"/>
              </a:xfrm>
              <a:prstGeom prst="rect">
                <a:avLst/>
              </a:prstGeom>
              <a:noFill/>
            </p:spPr>
            <p:txBody>
              <a:bodyPr wrap="square" lIns="0" tIns="0" rIns="0" bIns="0" rtlCol="0" anchor="ctr"/>
              <a:lstStyle/>
              <a:p>
                <a:pPr algn="ctr"/>
                <a:r>
                  <a:rPr sz="1500" b="1" dirty="0">
                    <a:solidFill>
                      <a:srgbClr val="C00000"/>
                    </a:solidFill>
                    <a:latin typeface="Arial"/>
                  </a:rPr>
                  <a:t>2. </a:t>
                </a:r>
                <a:endParaRPr lang="fr-FR" sz="1500" b="1" dirty="0">
                  <a:solidFill>
                    <a:srgbClr val="C00000"/>
                  </a:solidFill>
                  <a:latin typeface="Arial"/>
                </a:endParaRPr>
              </a:p>
              <a:p>
                <a:pPr algn="ctr"/>
                <a:r>
                  <a:rPr sz="1500" b="1" dirty="0">
                    <a:solidFill>
                      <a:srgbClr val="C00000"/>
                    </a:solidFill>
                    <a:latin typeface="Arial"/>
                  </a:rPr>
                  <a:t>T</a:t>
                </a:r>
                <a:r>
                  <a:rPr lang="fr-BE" sz="1500" b="1" dirty="0" err="1">
                    <a:solidFill>
                      <a:srgbClr val="C00000"/>
                    </a:solidFill>
                    <a:latin typeface="Arial"/>
                  </a:rPr>
                  <a:t>echnologies</a:t>
                </a:r>
                <a:endParaRPr lang="fr-BE" sz="1500" b="1" dirty="0">
                  <a:solidFill>
                    <a:srgbClr val="C00000"/>
                  </a:solidFill>
                  <a:latin typeface="Arial"/>
                </a:endParaRPr>
              </a:p>
              <a:p>
                <a:pPr algn="ctr"/>
                <a:r>
                  <a:rPr lang="fr-BE" sz="1500" b="1" dirty="0">
                    <a:solidFill>
                      <a:srgbClr val="C00000"/>
                    </a:solidFill>
                    <a:latin typeface="Arial"/>
                  </a:rPr>
                  <a:t>de</a:t>
                </a:r>
                <a:r>
                  <a:rPr lang="fr-FR" sz="1500" b="1" dirty="0">
                    <a:solidFill>
                      <a:srgbClr val="C00000"/>
                    </a:solidFill>
                    <a:latin typeface="Arial"/>
                  </a:rPr>
                  <a:t> communication </a:t>
                </a:r>
                <a:r>
                  <a:rPr sz="1500" b="1" dirty="0">
                    <a:solidFill>
                      <a:srgbClr val="C00000"/>
                    </a:solidFill>
                    <a:latin typeface="Arial"/>
                  </a:rPr>
                  <a:t> </a:t>
                </a:r>
              </a:p>
            </p:txBody>
          </p:sp>
          <p:sp>
            <p:nvSpPr>
              <p:cNvPr id="110" name="Forme libre 109"/>
              <p:cNvSpPr/>
              <p:nvPr/>
            </p:nvSpPr>
            <p:spPr>
              <a:xfrm>
                <a:off x="6357747" y="4044960"/>
                <a:ext cx="1756438" cy="314992"/>
              </a:xfrm>
              <a:custGeom>
                <a:avLst/>
                <a:gdLst/>
                <a:ahLst/>
                <a:cxnLst/>
                <a:rect l="l" t="t" r="r" b="b"/>
                <a:pathLst>
                  <a:path w="2498424" h="213934" fill="none">
                    <a:moveTo>
                      <a:pt x="0" y="0"/>
                    </a:moveTo>
                    <a:lnTo>
                      <a:pt x="1844482" y="0"/>
                    </a:lnTo>
                    <a:lnTo>
                      <a:pt x="2498424" y="213934"/>
                    </a:lnTo>
                  </a:path>
                </a:pathLst>
              </a:custGeom>
              <a:solidFill>
                <a:srgbClr val="FFFFFF"/>
              </a:solidFill>
              <a:ln w="7600" cap="flat">
                <a:solidFill>
                  <a:srgbClr val="3F4751"/>
                </a:solidFill>
                <a:miter/>
              </a:ln>
            </p:spPr>
          </p:sp>
        </p:grpSp>
        <p:grpSp>
          <p:nvGrpSpPr>
            <p:cNvPr id="95" name="Groupe 94"/>
            <p:cNvGrpSpPr/>
            <p:nvPr/>
          </p:nvGrpSpPr>
          <p:grpSpPr>
            <a:xfrm flipH="1">
              <a:off x="5585359" y="1346782"/>
              <a:ext cx="3436439" cy="1297821"/>
              <a:chOff x="4667286" y="1346782"/>
              <a:chExt cx="3436439" cy="1297821"/>
            </a:xfrm>
          </p:grpSpPr>
          <p:sp>
            <p:nvSpPr>
              <p:cNvPr id="99" name="Text 233"/>
              <p:cNvSpPr txBox="1"/>
              <p:nvPr/>
            </p:nvSpPr>
            <p:spPr>
              <a:xfrm>
                <a:off x="4667286" y="1346782"/>
                <a:ext cx="2472647" cy="1297821"/>
              </a:xfrm>
              <a:prstGeom prst="rect">
                <a:avLst/>
              </a:prstGeom>
              <a:noFill/>
            </p:spPr>
            <p:txBody>
              <a:bodyPr wrap="square" lIns="0" tIns="0" rIns="0" bIns="0" rtlCol="0" anchor="ctr"/>
              <a:lstStyle/>
              <a:p>
                <a:pPr algn="ctr"/>
                <a:r>
                  <a:rPr lang="fr-FR" sz="1500" b="1" dirty="0">
                    <a:solidFill>
                      <a:srgbClr val="0081E2"/>
                    </a:solidFill>
                    <a:latin typeface="Arial"/>
                  </a:rPr>
                  <a:t>1. </a:t>
                </a:r>
                <a:r>
                  <a:rPr sz="1500" b="1" dirty="0">
                    <a:solidFill>
                      <a:srgbClr val="0081E2"/>
                    </a:solidFill>
                    <a:latin typeface="Arial"/>
                  </a:rPr>
                  <a:t>Technologies de </a:t>
                </a:r>
                <a:r>
                  <a:rPr lang="fr-FR" sz="1500" b="1" dirty="0">
                    <a:solidFill>
                      <a:srgbClr val="0081E2"/>
                    </a:solidFill>
                    <a:latin typeface="Arial"/>
                  </a:rPr>
                  <a:t>gestion</a:t>
                </a:r>
                <a:endParaRPr sz="1500" b="1" dirty="0">
                  <a:solidFill>
                    <a:srgbClr val="0081E2"/>
                  </a:solidFill>
                  <a:latin typeface="Arial"/>
                </a:endParaRPr>
              </a:p>
            </p:txBody>
          </p:sp>
          <p:grpSp>
            <p:nvGrpSpPr>
              <p:cNvPr id="100" name="Point connector"/>
              <p:cNvGrpSpPr/>
              <p:nvPr/>
            </p:nvGrpSpPr>
            <p:grpSpPr>
              <a:xfrm>
                <a:off x="6572833" y="1713084"/>
                <a:ext cx="1530892" cy="883497"/>
                <a:chOff x="6572833" y="1713084"/>
                <a:chExt cx="1530892" cy="883497"/>
              </a:xfrm>
            </p:grpSpPr>
            <p:sp>
              <p:nvSpPr>
                <p:cNvPr id="101" name="Forme libre 100"/>
                <p:cNvSpPr/>
                <p:nvPr/>
              </p:nvSpPr>
              <p:spPr>
                <a:xfrm>
                  <a:off x="6678875" y="1773461"/>
                  <a:ext cx="1424850" cy="823120"/>
                </a:xfrm>
                <a:custGeom>
                  <a:avLst/>
                  <a:gdLst/>
                  <a:ahLst/>
                  <a:cxnLst/>
                  <a:rect l="l" t="t" r="r" b="b"/>
                  <a:pathLst>
                    <a:path w="2498424" h="214016" fill="none">
                      <a:moveTo>
                        <a:pt x="0" y="0"/>
                      </a:moveTo>
                      <a:lnTo>
                        <a:pt x="1815085" y="0"/>
                      </a:lnTo>
                      <a:lnTo>
                        <a:pt x="2498424" y="214016"/>
                      </a:lnTo>
                    </a:path>
                  </a:pathLst>
                </a:custGeom>
                <a:solidFill>
                  <a:srgbClr val="FFFFFF"/>
                </a:solidFill>
                <a:ln w="7600" cap="flat">
                  <a:solidFill>
                    <a:srgbClr val="3F4751"/>
                  </a:solidFill>
                  <a:miter/>
                </a:ln>
              </p:spPr>
            </p:sp>
            <p:sp>
              <p:nvSpPr>
                <p:cNvPr id="105" name="Forme libre 104"/>
                <p:cNvSpPr/>
                <p:nvPr/>
              </p:nvSpPr>
              <p:spPr>
                <a:xfrm>
                  <a:off x="6572833" y="1713084"/>
                  <a:ext cx="103409" cy="103408"/>
                </a:xfrm>
                <a:custGeom>
                  <a:avLst/>
                  <a:gdLst/>
                  <a:ahLst/>
                  <a:cxnLst/>
                  <a:rect l="l" t="t" r="r" b="b"/>
                  <a:pathLst>
                    <a:path w="103408" h="103408">
                      <a:moveTo>
                        <a:pt x="0" y="51704"/>
                      </a:moveTo>
                      <a:cubicBezTo>
                        <a:pt x="0" y="23149"/>
                        <a:pt x="23149" y="0"/>
                        <a:pt x="51704" y="0"/>
                      </a:cubicBezTo>
                      <a:cubicBezTo>
                        <a:pt x="80259" y="0"/>
                        <a:pt x="103408" y="23149"/>
                        <a:pt x="103408" y="51704"/>
                      </a:cubicBezTo>
                      <a:cubicBezTo>
                        <a:pt x="103408" y="80259"/>
                        <a:pt x="80259" y="103408"/>
                        <a:pt x="51704" y="103408"/>
                      </a:cubicBezTo>
                      <a:cubicBezTo>
                        <a:pt x="23149" y="103408"/>
                        <a:pt x="0" y="80259"/>
                        <a:pt x="0" y="51704"/>
                      </a:cubicBezTo>
                      <a:close/>
                    </a:path>
                  </a:pathLst>
                </a:custGeom>
                <a:gradFill>
                  <a:gsLst>
                    <a:gs pos="0">
                      <a:srgbClr val="B2E7FA">
                        <a:alpha val="80000"/>
                      </a:srgbClr>
                    </a:gs>
                    <a:gs pos="69000">
                      <a:srgbClr val="00AEEE">
                        <a:alpha val="80000"/>
                      </a:srgbClr>
                    </a:gs>
                    <a:gs pos="100000">
                      <a:srgbClr val="00AEEE">
                        <a:alpha val="80000"/>
                      </a:srgbClr>
                    </a:gs>
                  </a:gsLst>
                  <a:path path="circle">
                    <a:fillToRect r="100000" b="100000"/>
                  </a:path>
                  <a:tileRect l="-100000" t="-100000"/>
                </a:gradFill>
                <a:ln w="7600" cap="flat">
                  <a:solidFill>
                    <a:srgbClr val="1BBC9D"/>
                  </a:solidFill>
                  <a:miter/>
                </a:ln>
              </p:spPr>
            </p:sp>
          </p:grpSp>
        </p:grpSp>
        <p:pic>
          <p:nvPicPr>
            <p:cNvPr id="96" name="Image 9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710368" y="2560929"/>
              <a:ext cx="814753" cy="725279"/>
            </a:xfrm>
            <a:prstGeom prst="rect">
              <a:avLst/>
            </a:prstGeom>
          </p:spPr>
        </p:pic>
        <p:pic>
          <p:nvPicPr>
            <p:cNvPr id="97" name="Image 9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02166" y="5043373"/>
              <a:ext cx="838822" cy="725279"/>
            </a:xfrm>
            <a:prstGeom prst="rect">
              <a:avLst/>
            </a:prstGeom>
          </p:spPr>
        </p:pic>
        <p:pic>
          <p:nvPicPr>
            <p:cNvPr id="98" name="Image 9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07573" y="2440008"/>
              <a:ext cx="944554" cy="944557"/>
            </a:xfrm>
            <a:prstGeom prst="rect">
              <a:avLst/>
            </a:prstGeom>
          </p:spPr>
        </p:pic>
      </p:grpSp>
      <p:pic>
        <p:nvPicPr>
          <p:cNvPr id="1026" name="Picture 2">
            <a:extLst>
              <a:ext uri="{FF2B5EF4-FFF2-40B4-BE49-F238E27FC236}">
                <a16:creationId xmlns:a16="http://schemas.microsoft.com/office/drawing/2014/main" id="{9167E2AB-98DF-40FA-9A77-C80D41FC13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1482" y="5518197"/>
            <a:ext cx="647004" cy="46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7768B1D-029D-4E40-87C5-CAD0BEEBDE72}"/>
              </a:ext>
            </a:extLst>
          </p:cNvPr>
          <p:cNvPicPr>
            <a:picLocks noChangeAspect="1"/>
          </p:cNvPicPr>
          <p:nvPr/>
        </p:nvPicPr>
        <p:blipFill rotWithShape="1">
          <a:blip r:embed="rId6"/>
          <a:srcRect r="18147"/>
          <a:stretch/>
        </p:blipFill>
        <p:spPr>
          <a:xfrm>
            <a:off x="74928" y="2655222"/>
            <a:ext cx="5516317" cy="3983257"/>
          </a:xfrm>
          <a:prstGeom prst="rect">
            <a:avLst/>
          </a:prstGeom>
        </p:spPr>
      </p:pic>
      <p:sp>
        <p:nvSpPr>
          <p:cNvPr id="55" name="Rectangle 54">
            <a:extLst>
              <a:ext uri="{FF2B5EF4-FFF2-40B4-BE49-F238E27FC236}">
                <a16:creationId xmlns:a16="http://schemas.microsoft.com/office/drawing/2014/main" id="{6B9554D7-9022-4E7C-8A98-FFBE35BC51B2}"/>
              </a:ext>
            </a:extLst>
          </p:cNvPr>
          <p:cNvSpPr/>
          <p:nvPr/>
        </p:nvSpPr>
        <p:spPr>
          <a:xfrm>
            <a:off x="1314751" y="1273107"/>
            <a:ext cx="9265791" cy="10314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BE" b="1" i="1" dirty="0">
                <a:solidFill>
                  <a:srgbClr val="FFFF00"/>
                </a:solidFill>
              </a:rPr>
              <a:t>Les grandes chaînes </a:t>
            </a:r>
            <a:r>
              <a:rPr lang="fr-BE" b="1" dirty="0">
                <a:solidFill>
                  <a:srgbClr val="FFFF00"/>
                </a:solidFill>
              </a:rPr>
              <a:t>hôtelières fonctionnent selon des plans incrémentaux de développement</a:t>
            </a:r>
          </a:p>
          <a:p>
            <a:endParaRPr lang="fr-BE" sz="800" b="1" dirty="0">
              <a:solidFill>
                <a:srgbClr val="FFFF00"/>
              </a:solidFill>
            </a:endParaRPr>
          </a:p>
          <a:p>
            <a:pPr marL="171450" indent="-171450">
              <a:buFont typeface="Arial" panose="020B0604020202020204" pitchFamily="34" charset="0"/>
              <a:buChar char="•"/>
            </a:pPr>
            <a:r>
              <a:rPr lang="fr-BE" b="1" i="1" dirty="0">
                <a:solidFill>
                  <a:srgbClr val="FFFF00"/>
                </a:solidFill>
              </a:rPr>
              <a:t>Les indépendants </a:t>
            </a:r>
            <a:r>
              <a:rPr lang="fr-BE" b="1" dirty="0">
                <a:solidFill>
                  <a:srgbClr val="FFFF00"/>
                </a:solidFill>
              </a:rPr>
              <a:t>fonctionnement davantage par une méthode d’essais-erreurs</a:t>
            </a:r>
            <a:endParaRPr lang="fr-FR" b="1" dirty="0">
              <a:solidFill>
                <a:srgbClr val="FFFF00"/>
              </a:solidFill>
            </a:endParaRPr>
          </a:p>
        </p:txBody>
      </p:sp>
      <p:sp>
        <p:nvSpPr>
          <p:cNvPr id="58" name="Forme libre 131">
            <a:extLst>
              <a:ext uri="{FF2B5EF4-FFF2-40B4-BE49-F238E27FC236}">
                <a16:creationId xmlns:a16="http://schemas.microsoft.com/office/drawing/2014/main" id="{DAD6F5CA-C90B-443B-912C-CD79EA04B261}"/>
              </a:ext>
            </a:extLst>
          </p:cNvPr>
          <p:cNvSpPr/>
          <p:nvPr/>
        </p:nvSpPr>
        <p:spPr>
          <a:xfrm>
            <a:off x="10379148" y="4960865"/>
            <a:ext cx="67308" cy="45719"/>
          </a:xfrm>
          <a:custGeom>
            <a:avLst/>
            <a:gdLst/>
            <a:ahLst/>
            <a:cxnLst/>
            <a:rect l="l" t="t" r="r" b="b"/>
            <a:pathLst>
              <a:path w="103408" h="103408">
                <a:moveTo>
                  <a:pt x="0" y="51704"/>
                </a:moveTo>
                <a:cubicBezTo>
                  <a:pt x="0" y="23149"/>
                  <a:pt x="23149" y="0"/>
                  <a:pt x="51704" y="0"/>
                </a:cubicBezTo>
                <a:cubicBezTo>
                  <a:pt x="80259" y="0"/>
                  <a:pt x="103408" y="23149"/>
                  <a:pt x="103408" y="51704"/>
                </a:cubicBezTo>
                <a:cubicBezTo>
                  <a:pt x="103408" y="80259"/>
                  <a:pt x="80259" y="103408"/>
                  <a:pt x="51704" y="103408"/>
                </a:cubicBezTo>
                <a:cubicBezTo>
                  <a:pt x="23149" y="103408"/>
                  <a:pt x="0" y="80259"/>
                  <a:pt x="0" y="51704"/>
                </a:cubicBezTo>
                <a:close/>
              </a:path>
            </a:pathLst>
          </a:custGeom>
          <a:gradFill>
            <a:gsLst>
              <a:gs pos="0">
                <a:srgbClr val="B2E7FA">
                  <a:alpha val="80000"/>
                </a:srgbClr>
              </a:gs>
              <a:gs pos="69000">
                <a:srgbClr val="00AEEE">
                  <a:alpha val="80000"/>
                </a:srgbClr>
              </a:gs>
              <a:gs pos="100000">
                <a:srgbClr val="00AEEE">
                  <a:alpha val="80000"/>
                </a:srgbClr>
              </a:gs>
            </a:gsLst>
            <a:path path="circle">
              <a:fillToRect r="100000" b="100000"/>
            </a:path>
            <a:tileRect l="-100000" t="-100000"/>
          </a:gradFill>
          <a:ln w="7600" cap="flat">
            <a:solidFill>
              <a:srgbClr val="1BBC9D"/>
            </a:solidFill>
            <a:miter/>
          </a:ln>
        </p:spPr>
      </p:sp>
      <p:sp>
        <p:nvSpPr>
          <p:cNvPr id="3" name="Rectangle 2"/>
          <p:cNvSpPr/>
          <p:nvPr/>
        </p:nvSpPr>
        <p:spPr>
          <a:xfrm>
            <a:off x="5101137" y="2707651"/>
            <a:ext cx="553090" cy="143035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6432883" y="3266755"/>
            <a:ext cx="5500037" cy="331000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9" name="Connecteur droit 8"/>
          <p:cNvCxnSpPr>
            <a:stCxn id="3" idx="3"/>
          </p:cNvCxnSpPr>
          <p:nvPr/>
        </p:nvCxnSpPr>
        <p:spPr>
          <a:xfrm>
            <a:off x="5654227" y="3422831"/>
            <a:ext cx="778656" cy="592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82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Page-3"/>
        <p:cNvGrpSpPr/>
        <p:nvPr/>
      </p:nvGrpSpPr>
      <p:grpSpPr>
        <a:xfrm>
          <a:off x="0" y="0"/>
          <a:ext cx="0" cy="0"/>
          <a:chOff x="0" y="0"/>
          <a:chExt cx="0" cy="0"/>
        </a:xfrm>
      </p:grpSpPr>
      <p:grpSp>
        <p:nvGrpSpPr>
          <p:cNvPr id="165" name="Group165"/>
          <p:cNvGrpSpPr/>
          <p:nvPr/>
        </p:nvGrpSpPr>
        <p:grpSpPr>
          <a:xfrm>
            <a:off x="-142208" y="-60153"/>
            <a:ext cx="11613075" cy="7165316"/>
            <a:chOff x="245043" y="175926"/>
            <a:chExt cx="8496880" cy="6248612"/>
          </a:xfrm>
        </p:grpSpPr>
        <p:grpSp>
          <p:nvGrpSpPr>
            <p:cNvPr id="117" name="Groupe 116"/>
            <p:cNvGrpSpPr/>
            <p:nvPr/>
          </p:nvGrpSpPr>
          <p:grpSpPr>
            <a:xfrm>
              <a:off x="622956" y="1846941"/>
              <a:ext cx="4380024" cy="1164240"/>
              <a:chOff x="622956" y="1846941"/>
              <a:chExt cx="4380024" cy="1164240"/>
            </a:xfrm>
          </p:grpSpPr>
          <p:sp>
            <p:nvSpPr>
              <p:cNvPr id="105" name="Forme libre 104"/>
              <p:cNvSpPr/>
              <p:nvPr/>
            </p:nvSpPr>
            <p:spPr>
              <a:xfrm>
                <a:off x="721813" y="1852829"/>
                <a:ext cx="366610" cy="195759"/>
              </a:xfrm>
              <a:custGeom>
                <a:avLst/>
                <a:gdLst/>
                <a:ahLst/>
                <a:cxnLst/>
                <a:rect l="l" t="t" r="r" b="b"/>
                <a:pathLst>
                  <a:path w="366610" h="195759">
                    <a:moveTo>
                      <a:pt x="74287" y="0"/>
                    </a:moveTo>
                    <a:lnTo>
                      <a:pt x="0" y="195759"/>
                    </a:lnTo>
                    <a:lnTo>
                      <a:pt x="366610" y="195759"/>
                    </a:lnTo>
                    <a:lnTo>
                      <a:pt x="74287" y="0"/>
                    </a:lnTo>
                    <a:close/>
                  </a:path>
                </a:pathLst>
              </a:custGeom>
              <a:solidFill>
                <a:srgbClr val="5C8E3A"/>
              </a:solidFill>
              <a:ln w="7600" cap="flat">
                <a:noFill/>
                <a:miter/>
              </a:ln>
            </p:spPr>
          </p:sp>
          <p:sp>
            <p:nvSpPr>
              <p:cNvPr id="106" name="Forme libre 105"/>
              <p:cNvSpPr/>
              <p:nvPr/>
            </p:nvSpPr>
            <p:spPr>
              <a:xfrm>
                <a:off x="1970251" y="2830142"/>
                <a:ext cx="405200" cy="181039"/>
              </a:xfrm>
              <a:custGeom>
                <a:avLst/>
                <a:gdLst/>
                <a:ahLst/>
                <a:cxnLst/>
                <a:rect l="l" t="t" r="r" b="b"/>
                <a:pathLst>
                  <a:path w="405200" h="181039">
                    <a:moveTo>
                      <a:pt x="106124" y="181039"/>
                    </a:moveTo>
                    <a:lnTo>
                      <a:pt x="405200" y="0"/>
                    </a:lnTo>
                    <a:lnTo>
                      <a:pt x="0" y="0"/>
                    </a:lnTo>
                    <a:lnTo>
                      <a:pt x="106124" y="181039"/>
                    </a:lnTo>
                    <a:close/>
                  </a:path>
                </a:pathLst>
              </a:custGeom>
              <a:solidFill>
                <a:srgbClr val="5C8E3A"/>
              </a:solidFill>
              <a:ln w="7600" cap="flat">
                <a:noFill/>
                <a:miter/>
              </a:ln>
            </p:spPr>
          </p:sp>
          <p:sp>
            <p:nvSpPr>
              <p:cNvPr id="103" name="Forme libre 102"/>
              <p:cNvSpPr/>
              <p:nvPr/>
            </p:nvSpPr>
            <p:spPr>
              <a:xfrm>
                <a:off x="622956" y="2028362"/>
                <a:ext cx="4380024" cy="893014"/>
              </a:xfrm>
              <a:custGeom>
                <a:avLst/>
                <a:gdLst/>
                <a:ahLst/>
                <a:cxnLst/>
                <a:rect l="l" t="t" r="r" b="b"/>
                <a:pathLst>
                  <a:path w="4380024" h="820321">
                    <a:moveTo>
                      <a:pt x="0" y="5887"/>
                    </a:moveTo>
                    <a:lnTo>
                      <a:pt x="0" y="820321"/>
                    </a:lnTo>
                    <a:lnTo>
                      <a:pt x="3960352" y="816396"/>
                    </a:lnTo>
                    <a:lnTo>
                      <a:pt x="4380024" y="427823"/>
                    </a:lnTo>
                    <a:lnTo>
                      <a:pt x="3947812" y="0"/>
                    </a:lnTo>
                    <a:lnTo>
                      <a:pt x="0" y="5887"/>
                    </a:lnTo>
                    <a:close/>
                  </a:path>
                </a:pathLst>
              </a:custGeom>
              <a:solidFill>
                <a:srgbClr val="FFFFFF"/>
              </a:solidFill>
              <a:ln w="20267" cap="flat">
                <a:solidFill>
                  <a:srgbClr val="43682A"/>
                </a:solidFill>
                <a:miter/>
              </a:ln>
            </p:spPr>
          </p:sp>
          <p:sp>
            <p:nvSpPr>
              <p:cNvPr id="104" name="Forme libre 103"/>
              <p:cNvSpPr/>
              <p:nvPr/>
            </p:nvSpPr>
            <p:spPr>
              <a:xfrm>
                <a:off x="796137" y="1846941"/>
                <a:ext cx="1302427" cy="1157868"/>
              </a:xfrm>
              <a:custGeom>
                <a:avLst/>
                <a:gdLst/>
                <a:ahLst/>
                <a:cxnLst/>
                <a:rect l="l" t="t" r="r" b="b"/>
                <a:pathLst>
                  <a:path w="1302427" h="1157868">
                    <a:moveTo>
                      <a:pt x="453437" y="1157868"/>
                    </a:moveTo>
                    <a:lnTo>
                      <a:pt x="0" y="0"/>
                    </a:lnTo>
                    <a:lnTo>
                      <a:pt x="791103" y="5397"/>
                    </a:lnTo>
                    <a:lnTo>
                      <a:pt x="1302427" y="1157868"/>
                    </a:lnTo>
                    <a:lnTo>
                      <a:pt x="453437" y="1157868"/>
                    </a:lnTo>
                    <a:close/>
                  </a:path>
                </a:pathLst>
              </a:custGeom>
              <a:solidFill>
                <a:srgbClr val="43682A"/>
              </a:solidFill>
              <a:ln w="7600" cap="flat">
                <a:noFill/>
                <a:miter/>
              </a:ln>
            </p:spPr>
          </p:sp>
        </p:grpSp>
        <p:grpSp>
          <p:nvGrpSpPr>
            <p:cNvPr id="118" name="Groupe 117"/>
            <p:cNvGrpSpPr/>
            <p:nvPr/>
          </p:nvGrpSpPr>
          <p:grpSpPr>
            <a:xfrm>
              <a:off x="622956" y="3140684"/>
              <a:ext cx="4380024" cy="1166029"/>
              <a:chOff x="622956" y="3140684"/>
              <a:chExt cx="4380024" cy="1166029"/>
            </a:xfrm>
          </p:grpSpPr>
          <p:sp>
            <p:nvSpPr>
              <p:cNvPr id="119" name="Forme libre 118"/>
              <p:cNvSpPr/>
              <p:nvPr/>
            </p:nvSpPr>
            <p:spPr>
              <a:xfrm>
                <a:off x="721813" y="3140684"/>
                <a:ext cx="366610" cy="195757"/>
              </a:xfrm>
              <a:custGeom>
                <a:avLst/>
                <a:gdLst/>
                <a:ahLst/>
                <a:cxnLst/>
                <a:rect l="l" t="t" r="r" b="b"/>
                <a:pathLst>
                  <a:path w="366610" h="195757">
                    <a:moveTo>
                      <a:pt x="74287" y="0"/>
                    </a:moveTo>
                    <a:lnTo>
                      <a:pt x="0" y="195757"/>
                    </a:lnTo>
                    <a:lnTo>
                      <a:pt x="366610" y="195757"/>
                    </a:lnTo>
                    <a:lnTo>
                      <a:pt x="74287" y="0"/>
                    </a:lnTo>
                    <a:close/>
                  </a:path>
                </a:pathLst>
              </a:custGeom>
              <a:solidFill>
                <a:srgbClr val="FF3737"/>
              </a:solidFill>
              <a:ln w="7600" cap="flat">
                <a:noFill/>
                <a:miter/>
              </a:ln>
            </p:spPr>
          </p:sp>
          <p:sp>
            <p:nvSpPr>
              <p:cNvPr id="120" name="Forme libre 119"/>
              <p:cNvSpPr/>
              <p:nvPr/>
            </p:nvSpPr>
            <p:spPr>
              <a:xfrm>
                <a:off x="1983399" y="4117998"/>
                <a:ext cx="333109" cy="188715"/>
              </a:xfrm>
              <a:custGeom>
                <a:avLst/>
                <a:gdLst/>
                <a:ahLst/>
                <a:cxnLst/>
                <a:rect l="l" t="t" r="r" b="b"/>
                <a:pathLst>
                  <a:path w="405200" h="181038">
                    <a:moveTo>
                      <a:pt x="106124" y="181038"/>
                    </a:moveTo>
                    <a:lnTo>
                      <a:pt x="405200" y="0"/>
                    </a:lnTo>
                    <a:lnTo>
                      <a:pt x="0" y="0"/>
                    </a:lnTo>
                    <a:lnTo>
                      <a:pt x="106124" y="181038"/>
                    </a:lnTo>
                    <a:close/>
                  </a:path>
                </a:pathLst>
              </a:custGeom>
              <a:solidFill>
                <a:srgbClr val="FF3737"/>
              </a:solidFill>
              <a:ln w="7600" cap="flat">
                <a:noFill/>
                <a:miter/>
              </a:ln>
            </p:spPr>
          </p:sp>
          <p:sp>
            <p:nvSpPr>
              <p:cNvPr id="121" name="Forme libre 120"/>
              <p:cNvSpPr/>
              <p:nvPr/>
            </p:nvSpPr>
            <p:spPr>
              <a:xfrm>
                <a:off x="622956" y="3310928"/>
                <a:ext cx="4380024" cy="894737"/>
              </a:xfrm>
              <a:custGeom>
                <a:avLst/>
                <a:gdLst/>
                <a:ahLst/>
                <a:cxnLst/>
                <a:rect l="l" t="t" r="r" b="b"/>
                <a:pathLst>
                  <a:path w="4380024" h="820314">
                    <a:moveTo>
                      <a:pt x="0" y="5887"/>
                    </a:moveTo>
                    <a:lnTo>
                      <a:pt x="0" y="820314"/>
                    </a:lnTo>
                    <a:lnTo>
                      <a:pt x="3960352" y="816388"/>
                    </a:lnTo>
                    <a:lnTo>
                      <a:pt x="4380024" y="427819"/>
                    </a:lnTo>
                    <a:lnTo>
                      <a:pt x="3947812" y="0"/>
                    </a:lnTo>
                    <a:lnTo>
                      <a:pt x="0" y="5887"/>
                    </a:lnTo>
                    <a:close/>
                  </a:path>
                </a:pathLst>
              </a:custGeom>
              <a:solidFill>
                <a:srgbClr val="FFFFFF"/>
              </a:solidFill>
              <a:ln w="20267" cap="flat">
                <a:solidFill>
                  <a:srgbClr val="C00000"/>
                </a:solidFill>
                <a:miter/>
              </a:ln>
            </p:spPr>
          </p:sp>
          <p:sp>
            <p:nvSpPr>
              <p:cNvPr id="122" name="Forme libre 121"/>
              <p:cNvSpPr/>
              <p:nvPr/>
            </p:nvSpPr>
            <p:spPr>
              <a:xfrm>
                <a:off x="780152" y="3145875"/>
                <a:ext cx="1302427" cy="1157860"/>
              </a:xfrm>
              <a:custGeom>
                <a:avLst/>
                <a:gdLst/>
                <a:ahLst/>
                <a:cxnLst/>
                <a:rect l="l" t="t" r="r" b="b"/>
                <a:pathLst>
                  <a:path w="1302427" h="1157860">
                    <a:moveTo>
                      <a:pt x="453437" y="1157860"/>
                    </a:moveTo>
                    <a:lnTo>
                      <a:pt x="0" y="0"/>
                    </a:lnTo>
                    <a:lnTo>
                      <a:pt x="791103" y="5397"/>
                    </a:lnTo>
                    <a:lnTo>
                      <a:pt x="1302427" y="1157860"/>
                    </a:lnTo>
                    <a:lnTo>
                      <a:pt x="453437" y="1157860"/>
                    </a:lnTo>
                    <a:close/>
                  </a:path>
                </a:pathLst>
              </a:custGeom>
              <a:solidFill>
                <a:srgbClr val="C00000"/>
              </a:solidFill>
              <a:ln w="7600" cap="flat">
                <a:noFill/>
                <a:miter/>
              </a:ln>
            </p:spPr>
          </p:sp>
        </p:grpSp>
        <p:grpSp>
          <p:nvGrpSpPr>
            <p:cNvPr id="123" name="Groupe 122"/>
            <p:cNvGrpSpPr/>
            <p:nvPr/>
          </p:nvGrpSpPr>
          <p:grpSpPr>
            <a:xfrm>
              <a:off x="622956" y="4430041"/>
              <a:ext cx="4380024" cy="1164240"/>
              <a:chOff x="622956" y="4430041"/>
              <a:chExt cx="4380024" cy="1164240"/>
            </a:xfrm>
          </p:grpSpPr>
          <p:sp>
            <p:nvSpPr>
              <p:cNvPr id="124" name="Forme libre 123"/>
              <p:cNvSpPr/>
              <p:nvPr/>
            </p:nvSpPr>
            <p:spPr>
              <a:xfrm>
                <a:off x="705831" y="4435929"/>
                <a:ext cx="366610" cy="195757"/>
              </a:xfrm>
              <a:custGeom>
                <a:avLst/>
                <a:gdLst/>
                <a:ahLst/>
                <a:cxnLst/>
                <a:rect l="l" t="t" r="r" b="b"/>
                <a:pathLst>
                  <a:path w="366610" h="195757">
                    <a:moveTo>
                      <a:pt x="74287" y="0"/>
                    </a:moveTo>
                    <a:lnTo>
                      <a:pt x="0" y="195757"/>
                    </a:lnTo>
                    <a:lnTo>
                      <a:pt x="366610" y="195757"/>
                    </a:lnTo>
                    <a:lnTo>
                      <a:pt x="74287" y="0"/>
                    </a:lnTo>
                    <a:close/>
                  </a:path>
                </a:pathLst>
              </a:custGeom>
              <a:solidFill>
                <a:srgbClr val="4874C4"/>
              </a:solidFill>
              <a:ln w="7600" cap="flat">
                <a:noFill/>
                <a:miter/>
              </a:ln>
            </p:spPr>
          </p:sp>
          <p:sp>
            <p:nvSpPr>
              <p:cNvPr id="125" name="Forme libre 124"/>
              <p:cNvSpPr/>
              <p:nvPr/>
            </p:nvSpPr>
            <p:spPr>
              <a:xfrm>
                <a:off x="1954269" y="5413243"/>
                <a:ext cx="405200" cy="181038"/>
              </a:xfrm>
              <a:custGeom>
                <a:avLst/>
                <a:gdLst/>
                <a:ahLst/>
                <a:cxnLst/>
                <a:rect l="l" t="t" r="r" b="b"/>
                <a:pathLst>
                  <a:path w="405200" h="181038">
                    <a:moveTo>
                      <a:pt x="106124" y="181038"/>
                    </a:moveTo>
                    <a:lnTo>
                      <a:pt x="405200" y="0"/>
                    </a:lnTo>
                    <a:lnTo>
                      <a:pt x="0" y="0"/>
                    </a:lnTo>
                    <a:lnTo>
                      <a:pt x="106124" y="181038"/>
                    </a:lnTo>
                    <a:close/>
                  </a:path>
                </a:pathLst>
              </a:custGeom>
              <a:solidFill>
                <a:srgbClr val="4874C4"/>
              </a:solidFill>
              <a:ln w="7600" cap="flat">
                <a:noFill/>
                <a:miter/>
              </a:ln>
            </p:spPr>
          </p:sp>
          <p:sp>
            <p:nvSpPr>
              <p:cNvPr id="126" name="Forme libre 125"/>
              <p:cNvSpPr/>
              <p:nvPr/>
            </p:nvSpPr>
            <p:spPr>
              <a:xfrm>
                <a:off x="622956" y="4571607"/>
                <a:ext cx="4380024" cy="894737"/>
              </a:xfrm>
              <a:custGeom>
                <a:avLst/>
                <a:gdLst/>
                <a:ahLst/>
                <a:cxnLst/>
                <a:rect l="l" t="t" r="r" b="b"/>
                <a:pathLst>
                  <a:path w="4380024" h="820314">
                    <a:moveTo>
                      <a:pt x="0" y="5887"/>
                    </a:moveTo>
                    <a:lnTo>
                      <a:pt x="0" y="820314"/>
                    </a:lnTo>
                    <a:lnTo>
                      <a:pt x="3960352" y="816388"/>
                    </a:lnTo>
                    <a:lnTo>
                      <a:pt x="4380024" y="427819"/>
                    </a:lnTo>
                    <a:lnTo>
                      <a:pt x="3947812" y="0"/>
                    </a:lnTo>
                    <a:lnTo>
                      <a:pt x="0" y="5887"/>
                    </a:lnTo>
                    <a:close/>
                  </a:path>
                </a:pathLst>
              </a:custGeom>
              <a:solidFill>
                <a:srgbClr val="FFFFFF"/>
              </a:solidFill>
              <a:ln w="20267" cap="flat">
                <a:solidFill>
                  <a:schemeClr val="accent5">
                    <a:lumMod val="50000"/>
                  </a:schemeClr>
                </a:solidFill>
                <a:miter/>
              </a:ln>
            </p:spPr>
          </p:sp>
          <p:sp>
            <p:nvSpPr>
              <p:cNvPr id="127" name="Forme libre 126"/>
              <p:cNvSpPr/>
              <p:nvPr/>
            </p:nvSpPr>
            <p:spPr>
              <a:xfrm>
                <a:off x="780152" y="4430041"/>
                <a:ext cx="1302427" cy="1157860"/>
              </a:xfrm>
              <a:custGeom>
                <a:avLst/>
                <a:gdLst/>
                <a:ahLst/>
                <a:cxnLst/>
                <a:rect l="l" t="t" r="r" b="b"/>
                <a:pathLst>
                  <a:path w="1302427" h="1157860">
                    <a:moveTo>
                      <a:pt x="453437" y="1157860"/>
                    </a:moveTo>
                    <a:lnTo>
                      <a:pt x="0" y="0"/>
                    </a:lnTo>
                    <a:lnTo>
                      <a:pt x="791103" y="5397"/>
                    </a:lnTo>
                    <a:lnTo>
                      <a:pt x="1302427" y="1157860"/>
                    </a:lnTo>
                    <a:lnTo>
                      <a:pt x="453437" y="1157860"/>
                    </a:lnTo>
                    <a:close/>
                  </a:path>
                </a:pathLst>
              </a:custGeom>
              <a:solidFill>
                <a:schemeClr val="accent1">
                  <a:lumMod val="50000"/>
                </a:schemeClr>
              </a:solidFill>
              <a:ln w="7600" cap="flat">
                <a:noFill/>
                <a:miter/>
              </a:ln>
            </p:spPr>
          </p:sp>
        </p:grpSp>
        <p:sp>
          <p:nvSpPr>
            <p:cNvPr id="130" name="Forme libre 129"/>
            <p:cNvSpPr/>
            <p:nvPr/>
          </p:nvSpPr>
          <p:spPr>
            <a:xfrm>
              <a:off x="245043" y="175926"/>
              <a:ext cx="921576" cy="1337600"/>
            </a:xfrm>
            <a:custGeom>
              <a:avLst/>
              <a:gdLst/>
              <a:ahLst/>
              <a:cxnLst/>
              <a:rect l="l" t="t" r="r" b="b"/>
              <a:pathLst>
                <a:path w="921576" h="1337600">
                  <a:moveTo>
                    <a:pt x="0" y="49418"/>
                  </a:moveTo>
                  <a:cubicBezTo>
                    <a:pt x="77984" y="17559"/>
                    <a:pt x="163329" y="0"/>
                    <a:pt x="252774" y="0"/>
                  </a:cubicBezTo>
                  <a:cubicBezTo>
                    <a:pt x="622143" y="0"/>
                    <a:pt x="921576" y="299432"/>
                    <a:pt x="921576" y="668800"/>
                  </a:cubicBezTo>
                  <a:cubicBezTo>
                    <a:pt x="921576" y="1038168"/>
                    <a:pt x="622143" y="1337600"/>
                    <a:pt x="252774" y="1337600"/>
                  </a:cubicBezTo>
                  <a:cubicBezTo>
                    <a:pt x="163329" y="1337600"/>
                    <a:pt x="77984" y="1320044"/>
                    <a:pt x="0" y="1288185"/>
                  </a:cubicBezTo>
                  <a:lnTo>
                    <a:pt x="0" y="49418"/>
                  </a:lnTo>
                  <a:close/>
                </a:path>
              </a:pathLst>
            </a:custGeom>
            <a:solidFill>
              <a:srgbClr val="32BDE7">
                <a:alpha val="11000"/>
              </a:srgbClr>
            </a:solidFill>
            <a:ln w="7600" cap="flat">
              <a:noFill/>
              <a:miter/>
            </a:ln>
          </p:spPr>
        </p:sp>
        <p:sp>
          <p:nvSpPr>
            <p:cNvPr id="136" name="Forme libre 135"/>
            <p:cNvSpPr/>
            <p:nvPr/>
          </p:nvSpPr>
          <p:spPr>
            <a:xfrm>
              <a:off x="6683022" y="5415410"/>
              <a:ext cx="2058901" cy="1009128"/>
            </a:xfrm>
            <a:custGeom>
              <a:avLst/>
              <a:gdLst/>
              <a:ahLst/>
              <a:cxnLst/>
              <a:rect l="l" t="t" r="r" b="b"/>
              <a:pathLst>
                <a:path w="2058901" h="1009128">
                  <a:moveTo>
                    <a:pt x="0" y="1009128"/>
                  </a:moveTo>
                  <a:cubicBezTo>
                    <a:pt x="10934" y="449938"/>
                    <a:pt x="467648" y="0"/>
                    <a:pt x="1029450" y="0"/>
                  </a:cubicBezTo>
                  <a:cubicBezTo>
                    <a:pt x="1591250" y="0"/>
                    <a:pt x="2047964" y="449938"/>
                    <a:pt x="2058901" y="1009128"/>
                  </a:cubicBezTo>
                  <a:lnTo>
                    <a:pt x="0" y="1009128"/>
                  </a:lnTo>
                  <a:close/>
                </a:path>
              </a:pathLst>
            </a:custGeom>
            <a:solidFill>
              <a:srgbClr val="FFC73A">
                <a:alpha val="9000"/>
              </a:srgbClr>
            </a:solidFill>
            <a:ln w="7600" cap="flat">
              <a:noFill/>
              <a:miter/>
            </a:ln>
          </p:spPr>
        </p:sp>
        <p:sp>
          <p:nvSpPr>
            <p:cNvPr id="166" name="Text 166"/>
            <p:cNvSpPr txBox="1"/>
            <p:nvPr/>
          </p:nvSpPr>
          <p:spPr>
            <a:xfrm>
              <a:off x="622956" y="268965"/>
              <a:ext cx="7796095" cy="1033600"/>
            </a:xfrm>
            <a:prstGeom prst="rect">
              <a:avLst/>
            </a:prstGeom>
            <a:noFill/>
          </p:spPr>
          <p:txBody>
            <a:bodyPr wrap="square" lIns="0" tIns="0" rIns="0" bIns="0" rtlCol="0" anchor="ctr"/>
            <a:lstStyle/>
            <a:p>
              <a:pPr algn="ctr"/>
              <a:r>
                <a:rPr sz="3200" b="1" dirty="0">
                  <a:solidFill>
                    <a:srgbClr val="303335"/>
                  </a:solidFill>
                </a:rPr>
                <a:t>Typologie des hôtels selon les technologies utilisées </a:t>
              </a:r>
            </a:p>
          </p:txBody>
        </p:sp>
        <p:sp>
          <p:nvSpPr>
            <p:cNvPr id="167" name="Text 167"/>
            <p:cNvSpPr txBox="1"/>
            <p:nvPr/>
          </p:nvSpPr>
          <p:spPr>
            <a:xfrm>
              <a:off x="2100024" y="2084935"/>
              <a:ext cx="1598305" cy="251340"/>
            </a:xfrm>
            <a:prstGeom prst="rect">
              <a:avLst/>
            </a:prstGeom>
            <a:noFill/>
          </p:spPr>
          <p:txBody>
            <a:bodyPr wrap="square" lIns="0" tIns="0" rIns="0" bIns="0" rtlCol="0" anchor="ctr"/>
            <a:lstStyle/>
            <a:p>
              <a:pPr algn="l"/>
              <a:r>
                <a:rPr lang="fr-FR" sz="2000" b="1" dirty="0">
                  <a:solidFill>
                    <a:srgbClr val="303335"/>
                  </a:solidFill>
                  <a:latin typeface="Calibri"/>
                </a:rPr>
                <a:t>Profil « Innovateur » </a:t>
              </a:r>
              <a:endParaRPr sz="2000" b="1" dirty="0">
                <a:solidFill>
                  <a:srgbClr val="303335"/>
                </a:solidFill>
                <a:latin typeface="Calibri"/>
              </a:endParaRPr>
            </a:p>
          </p:txBody>
        </p:sp>
        <p:sp>
          <p:nvSpPr>
            <p:cNvPr id="168" name="Text 168"/>
            <p:cNvSpPr txBox="1"/>
            <p:nvPr/>
          </p:nvSpPr>
          <p:spPr>
            <a:xfrm>
              <a:off x="2100024" y="2373736"/>
              <a:ext cx="2067200" cy="288800"/>
            </a:xfrm>
            <a:prstGeom prst="rect">
              <a:avLst/>
            </a:prstGeom>
            <a:noFill/>
          </p:spPr>
          <p:txBody>
            <a:bodyPr wrap="square" lIns="0" tIns="0" rIns="0" bIns="0" rtlCol="0" anchor="ctr"/>
            <a:lstStyle/>
            <a:p>
              <a:pPr algn="l"/>
              <a:endParaRPr sz="1400" dirty="0">
                <a:solidFill>
                  <a:srgbClr val="303335"/>
                </a:solidFill>
                <a:latin typeface="Calibri"/>
              </a:endParaRPr>
            </a:p>
          </p:txBody>
        </p:sp>
        <p:sp>
          <p:nvSpPr>
            <p:cNvPr id="169" name="Text 169"/>
            <p:cNvSpPr txBox="1"/>
            <p:nvPr/>
          </p:nvSpPr>
          <p:spPr>
            <a:xfrm>
              <a:off x="2100024" y="3346536"/>
              <a:ext cx="1474412" cy="201955"/>
            </a:xfrm>
            <a:prstGeom prst="rect">
              <a:avLst/>
            </a:prstGeom>
            <a:noFill/>
          </p:spPr>
          <p:txBody>
            <a:bodyPr wrap="square" lIns="0" tIns="0" rIns="0" bIns="0" rtlCol="0" anchor="ctr"/>
            <a:lstStyle/>
            <a:p>
              <a:pPr algn="l"/>
              <a:r>
                <a:rPr lang="fr-FR" sz="2000" b="1" dirty="0">
                  <a:solidFill>
                    <a:srgbClr val="303335"/>
                  </a:solidFill>
                  <a:latin typeface="Calibri"/>
                </a:rPr>
                <a:t>P</a:t>
              </a:r>
              <a:r>
                <a:rPr sz="2000" b="1" dirty="0" err="1">
                  <a:solidFill>
                    <a:srgbClr val="303335"/>
                  </a:solidFill>
                  <a:latin typeface="Calibri"/>
                </a:rPr>
                <a:t>rofil</a:t>
              </a:r>
              <a:r>
                <a:rPr lang="fr-BE" sz="2000" b="1" dirty="0">
                  <a:solidFill>
                    <a:srgbClr val="303335"/>
                  </a:solidFill>
                  <a:latin typeface="Calibri"/>
                </a:rPr>
                <a:t> « </a:t>
              </a:r>
              <a:r>
                <a:rPr lang="fr-FR" sz="2000" b="1" dirty="0">
                  <a:solidFill>
                    <a:srgbClr val="303335"/>
                  </a:solidFill>
                  <a:latin typeface="Calibri"/>
                </a:rPr>
                <a:t>Modéré »</a:t>
              </a:r>
              <a:endParaRPr sz="2000" b="1" dirty="0">
                <a:solidFill>
                  <a:srgbClr val="303335"/>
                </a:solidFill>
                <a:latin typeface="Calibri"/>
              </a:endParaRPr>
            </a:p>
          </p:txBody>
        </p:sp>
        <p:sp>
          <p:nvSpPr>
            <p:cNvPr id="170" name="Text 170"/>
            <p:cNvSpPr txBox="1"/>
            <p:nvPr/>
          </p:nvSpPr>
          <p:spPr>
            <a:xfrm>
              <a:off x="2100025" y="4938312"/>
              <a:ext cx="2266764" cy="427536"/>
            </a:xfrm>
            <a:prstGeom prst="rect">
              <a:avLst/>
            </a:prstGeom>
            <a:noFill/>
          </p:spPr>
          <p:txBody>
            <a:bodyPr wrap="square" lIns="0" tIns="0" rIns="0" bIns="0" rtlCol="0" anchor="ctr"/>
            <a:lstStyle/>
            <a:p>
              <a:pPr algn="l"/>
              <a:r>
                <a:rPr lang="fr-FR" sz="1600" dirty="0">
                  <a:solidFill>
                    <a:srgbClr val="303335"/>
                  </a:solidFill>
                  <a:latin typeface="Calibri"/>
                </a:rPr>
                <a:t>Les gestionnaires sont plutôt centrés sur des technologies de gestion et de communication</a:t>
              </a:r>
            </a:p>
          </p:txBody>
        </p:sp>
        <p:sp>
          <p:nvSpPr>
            <p:cNvPr id="171" name="Text 171"/>
            <p:cNvSpPr txBox="1"/>
            <p:nvPr/>
          </p:nvSpPr>
          <p:spPr>
            <a:xfrm>
              <a:off x="2100024" y="4638536"/>
              <a:ext cx="1892400" cy="205200"/>
            </a:xfrm>
            <a:prstGeom prst="rect">
              <a:avLst/>
            </a:prstGeom>
            <a:noFill/>
          </p:spPr>
          <p:txBody>
            <a:bodyPr wrap="square" lIns="0" tIns="0" rIns="0" bIns="0" rtlCol="0" anchor="ctr"/>
            <a:lstStyle/>
            <a:p>
              <a:pPr algn="l"/>
              <a:r>
                <a:rPr lang="fr-FR" sz="2000" b="1" dirty="0">
                  <a:solidFill>
                    <a:srgbClr val="303335"/>
                  </a:solidFill>
                  <a:latin typeface="Calibri"/>
                </a:rPr>
                <a:t>P</a:t>
              </a:r>
              <a:r>
                <a:rPr sz="2000" b="1" dirty="0" err="1">
                  <a:solidFill>
                    <a:srgbClr val="303335"/>
                  </a:solidFill>
                  <a:latin typeface="Calibri"/>
                </a:rPr>
                <a:t>rofil</a:t>
              </a:r>
              <a:r>
                <a:rPr lang="fr-BE" sz="2000" b="1" dirty="0">
                  <a:solidFill>
                    <a:srgbClr val="303335"/>
                  </a:solidFill>
                  <a:latin typeface="Calibri"/>
                </a:rPr>
                <a:t> « </a:t>
              </a:r>
              <a:r>
                <a:rPr lang="fr-FR" sz="2000" b="1" dirty="0">
                  <a:solidFill>
                    <a:srgbClr val="303335"/>
                  </a:solidFill>
                  <a:latin typeface="Calibri"/>
                </a:rPr>
                <a:t>Gestionnaire »</a:t>
              </a:r>
              <a:endParaRPr sz="2000" b="1" dirty="0">
                <a:solidFill>
                  <a:srgbClr val="303335"/>
                </a:solidFill>
                <a:latin typeface="Calibri"/>
              </a:endParaRPr>
            </a:p>
          </p:txBody>
        </p:sp>
        <p:sp>
          <p:nvSpPr>
            <p:cNvPr id="172" name="Text 172"/>
            <p:cNvSpPr txBox="1"/>
            <p:nvPr/>
          </p:nvSpPr>
          <p:spPr>
            <a:xfrm>
              <a:off x="2113668" y="3554714"/>
              <a:ext cx="2280408" cy="619274"/>
            </a:xfrm>
            <a:prstGeom prst="rect">
              <a:avLst/>
            </a:prstGeom>
            <a:noFill/>
          </p:spPr>
          <p:txBody>
            <a:bodyPr wrap="square" lIns="0" tIns="0" rIns="0" bIns="0" rtlCol="0" anchor="ctr"/>
            <a:lstStyle/>
            <a:p>
              <a:pPr algn="l"/>
              <a:r>
                <a:rPr lang="fr-FR" sz="1600" dirty="0">
                  <a:solidFill>
                    <a:srgbClr val="303335"/>
                  </a:solidFill>
                  <a:latin typeface="Calibri"/>
                </a:rPr>
                <a:t>Orientation peu marquée vers la </a:t>
              </a:r>
              <a:r>
                <a:rPr sz="1600" dirty="0" err="1">
                  <a:solidFill>
                    <a:srgbClr val="303335"/>
                  </a:solidFill>
                  <a:latin typeface="Calibri"/>
                </a:rPr>
                <a:t>l'inte</a:t>
              </a:r>
              <a:r>
                <a:rPr lang="fr-FR" sz="1600" dirty="0">
                  <a:solidFill>
                    <a:srgbClr val="303335"/>
                  </a:solidFill>
                  <a:latin typeface="Calibri"/>
                </a:rPr>
                <a:t>r</a:t>
              </a:r>
              <a:r>
                <a:rPr sz="1600" dirty="0">
                  <a:solidFill>
                    <a:srgbClr val="303335"/>
                  </a:solidFill>
                  <a:latin typeface="Calibri"/>
                </a:rPr>
                <a:t>net des </a:t>
              </a:r>
              <a:r>
                <a:rPr lang="fr-FR" sz="1600" dirty="0">
                  <a:solidFill>
                    <a:srgbClr val="303335"/>
                  </a:solidFill>
                  <a:latin typeface="Calibri"/>
                </a:rPr>
                <a:t>o</a:t>
              </a:r>
              <a:r>
                <a:rPr sz="1600" dirty="0" err="1">
                  <a:solidFill>
                    <a:srgbClr val="303335"/>
                  </a:solidFill>
                  <a:latin typeface="Calibri"/>
                </a:rPr>
                <a:t>bjets</a:t>
              </a:r>
              <a:r>
                <a:rPr sz="1600" dirty="0">
                  <a:solidFill>
                    <a:srgbClr val="303335"/>
                  </a:solidFill>
                  <a:latin typeface="Calibri"/>
                </a:rPr>
                <a:t> </a:t>
              </a:r>
              <a:r>
                <a:rPr lang="fr-BE" sz="1600" dirty="0">
                  <a:solidFill>
                    <a:srgbClr val="303335"/>
                  </a:solidFill>
                  <a:latin typeface="Calibri"/>
                </a:rPr>
                <a:t>et l’automatisation</a:t>
              </a:r>
              <a:endParaRPr sz="1600" dirty="0">
                <a:solidFill>
                  <a:srgbClr val="303335"/>
                </a:solidFill>
                <a:latin typeface="Calibri"/>
              </a:endParaRPr>
            </a:p>
          </p:txBody>
        </p:sp>
        <p:sp>
          <p:nvSpPr>
            <p:cNvPr id="173" name="Text 173"/>
            <p:cNvSpPr txBox="1"/>
            <p:nvPr/>
          </p:nvSpPr>
          <p:spPr>
            <a:xfrm>
              <a:off x="1049898" y="2297736"/>
              <a:ext cx="802960" cy="232766"/>
            </a:xfrm>
            <a:prstGeom prst="rect">
              <a:avLst/>
            </a:prstGeom>
            <a:noFill/>
          </p:spPr>
          <p:txBody>
            <a:bodyPr wrap="square" lIns="0" tIns="0" rIns="0" bIns="0" rtlCol="0" anchor="ctr"/>
            <a:lstStyle/>
            <a:p>
              <a:pPr algn="ctr"/>
              <a:r>
                <a:rPr sz="1600" b="1" dirty="0">
                  <a:solidFill>
                    <a:srgbClr val="FFFFFF"/>
                  </a:solidFill>
                  <a:latin typeface="Calibri"/>
                </a:rPr>
                <a:t>Groupe 1</a:t>
              </a:r>
            </a:p>
          </p:txBody>
        </p:sp>
        <p:sp>
          <p:nvSpPr>
            <p:cNvPr id="174" name="Text 174"/>
            <p:cNvSpPr txBox="1"/>
            <p:nvPr/>
          </p:nvSpPr>
          <p:spPr>
            <a:xfrm>
              <a:off x="1049898" y="3559336"/>
              <a:ext cx="733234" cy="205200"/>
            </a:xfrm>
            <a:prstGeom prst="rect">
              <a:avLst/>
            </a:prstGeom>
            <a:noFill/>
          </p:spPr>
          <p:txBody>
            <a:bodyPr wrap="square" lIns="0" tIns="0" rIns="0" bIns="0" rtlCol="0" anchor="ctr"/>
            <a:lstStyle/>
            <a:p>
              <a:pPr algn="ctr"/>
              <a:r>
                <a:rPr sz="1600" b="1" dirty="0">
                  <a:solidFill>
                    <a:srgbClr val="FFFFFF"/>
                  </a:solidFill>
                  <a:latin typeface="Calibri"/>
                </a:rPr>
                <a:t>Groupe 2</a:t>
              </a:r>
            </a:p>
          </p:txBody>
        </p:sp>
        <p:sp>
          <p:nvSpPr>
            <p:cNvPr id="175" name="Text 175"/>
            <p:cNvSpPr txBox="1"/>
            <p:nvPr/>
          </p:nvSpPr>
          <p:spPr>
            <a:xfrm>
              <a:off x="1049898" y="4899161"/>
              <a:ext cx="676400" cy="205200"/>
            </a:xfrm>
            <a:prstGeom prst="rect">
              <a:avLst/>
            </a:prstGeom>
            <a:noFill/>
          </p:spPr>
          <p:txBody>
            <a:bodyPr wrap="square" lIns="0" tIns="0" rIns="0" bIns="0" rtlCol="0" anchor="ctr"/>
            <a:lstStyle/>
            <a:p>
              <a:pPr algn="ctr"/>
              <a:r>
                <a:rPr sz="1600" b="1" dirty="0">
                  <a:solidFill>
                    <a:srgbClr val="FFFFFF"/>
                  </a:solidFill>
                  <a:latin typeface="Calibri"/>
                </a:rPr>
                <a:t> </a:t>
              </a:r>
              <a:r>
                <a:rPr lang="fr-FR" sz="1600" b="1" dirty="0">
                  <a:solidFill>
                    <a:srgbClr val="FFFFFF"/>
                  </a:solidFill>
                  <a:latin typeface="Calibri"/>
                </a:rPr>
                <a:t>G</a:t>
              </a:r>
              <a:r>
                <a:rPr sz="1600" b="1" dirty="0" err="1">
                  <a:solidFill>
                    <a:srgbClr val="FFFFFF"/>
                  </a:solidFill>
                  <a:latin typeface="Calibri"/>
                </a:rPr>
                <a:t>roupe</a:t>
              </a:r>
              <a:r>
                <a:rPr sz="1600" b="1" dirty="0">
                  <a:solidFill>
                    <a:srgbClr val="FFFFFF"/>
                  </a:solidFill>
                  <a:latin typeface="Calibri"/>
                </a:rPr>
                <a:t> 3</a:t>
              </a:r>
            </a:p>
          </p:txBody>
        </p:sp>
        <p:pic>
          <p:nvPicPr>
            <p:cNvPr id="157" name="Image 156"/>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222317" y="2229409"/>
              <a:ext cx="612738" cy="409189"/>
            </a:xfrm>
            <a:prstGeom prst="rect">
              <a:avLst/>
            </a:prstGeom>
          </p:spPr>
        </p:pic>
        <p:pic>
          <p:nvPicPr>
            <p:cNvPr id="158" name="Image 157"/>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268168" y="4758415"/>
              <a:ext cx="571519" cy="571517"/>
            </a:xfrm>
            <a:prstGeom prst="rect">
              <a:avLst/>
            </a:prstGeom>
          </p:spPr>
        </p:pic>
      </p:grpSp>
      <p:sp>
        <p:nvSpPr>
          <p:cNvPr id="35" name="ZoneTexte 34">
            <a:extLst>
              <a:ext uri="{FF2B5EF4-FFF2-40B4-BE49-F238E27FC236}">
                <a16:creationId xmlns:a16="http://schemas.microsoft.com/office/drawing/2014/main" id="{4E8E1698-6D89-4133-928B-99C2C554507E}"/>
              </a:ext>
            </a:extLst>
          </p:cNvPr>
          <p:cNvSpPr txBox="1"/>
          <p:nvPr/>
        </p:nvSpPr>
        <p:spPr>
          <a:xfrm>
            <a:off x="7251103" y="1598694"/>
            <a:ext cx="4604102" cy="729430"/>
          </a:xfrm>
          <a:prstGeom prst="rect">
            <a:avLst/>
          </a:prstGeom>
          <a:noFill/>
        </p:spPr>
        <p:txBody>
          <a:bodyPr wrap="square">
            <a:spAutoFit/>
          </a:bodyPr>
          <a:lstStyle/>
          <a:p>
            <a:pPr algn="ctr">
              <a:lnSpc>
                <a:spcPct val="115000"/>
              </a:lnSpc>
            </a:pPr>
            <a:r>
              <a:rPr lang="fr-FR" b="1" dirty="0">
                <a:latin typeface="Calibri" panose="020F0502020204030204" pitchFamily="34" charset="0"/>
                <a:ea typeface="Times New Roman" panose="02020603050405020304" pitchFamily="18" charset="0"/>
              </a:rPr>
              <a:t>Typologie des hôtels en 3 groupes selon les orientations en classes technologiques</a:t>
            </a:r>
            <a:endParaRPr lang="fr-FR" b="1" dirty="0">
              <a:effectLst/>
              <a:latin typeface="Times New Roman" panose="02020603050405020304" pitchFamily="18" charset="0"/>
              <a:ea typeface="Times New Roman" panose="02020603050405020304" pitchFamily="18" charset="0"/>
            </a:endParaRPr>
          </a:p>
        </p:txBody>
      </p:sp>
      <p:sp>
        <p:nvSpPr>
          <p:cNvPr id="36" name="Text 170">
            <a:extLst>
              <a:ext uri="{FF2B5EF4-FFF2-40B4-BE49-F238E27FC236}">
                <a16:creationId xmlns:a16="http://schemas.microsoft.com/office/drawing/2014/main" id="{6A1E99EF-4423-4A9D-A90F-5A64EF569AF8}"/>
              </a:ext>
            </a:extLst>
          </p:cNvPr>
          <p:cNvSpPr txBox="1"/>
          <p:nvPr/>
        </p:nvSpPr>
        <p:spPr>
          <a:xfrm>
            <a:off x="2411236" y="2471479"/>
            <a:ext cx="2924992" cy="437283"/>
          </a:xfrm>
          <a:prstGeom prst="rect">
            <a:avLst/>
          </a:prstGeom>
          <a:noFill/>
        </p:spPr>
        <p:txBody>
          <a:bodyPr wrap="square" lIns="0" tIns="0" rIns="0" bIns="0" rtlCol="0" anchor="ctr"/>
          <a:lstStyle/>
          <a:p>
            <a:pPr algn="l"/>
            <a:r>
              <a:rPr lang="fr-FR" sz="1600" dirty="0">
                <a:solidFill>
                  <a:srgbClr val="303335"/>
                </a:solidFill>
                <a:latin typeface="Calibri"/>
              </a:rPr>
              <a:t>Orientation élevée pour les différentes classes technologiques</a:t>
            </a:r>
          </a:p>
        </p:txBody>
      </p:sp>
      <p:pic>
        <p:nvPicPr>
          <p:cNvPr id="1026" name="Picture 2">
            <a:extLst>
              <a:ext uri="{FF2B5EF4-FFF2-40B4-BE49-F238E27FC236}">
                <a16:creationId xmlns:a16="http://schemas.microsoft.com/office/drawing/2014/main" id="{0D382F32-DA23-F24C-9EAF-0A5CDADB89C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494" t="7786" r="5087" b="51601"/>
          <a:stretch/>
        </p:blipFill>
        <p:spPr bwMode="auto">
          <a:xfrm>
            <a:off x="5470633" y="3773136"/>
            <a:ext cx="546123" cy="49931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a:extLst>
              <a:ext uri="{FF2B5EF4-FFF2-40B4-BE49-F238E27FC236}">
                <a16:creationId xmlns:a16="http://schemas.microsoft.com/office/drawing/2014/main" id="{445D0989-3965-B840-B16E-E31AAB31D841}"/>
              </a:ext>
            </a:extLst>
          </p:cNvPr>
          <p:cNvGrpSpPr/>
          <p:nvPr/>
        </p:nvGrpSpPr>
        <p:grpSpPr>
          <a:xfrm>
            <a:off x="8438325" y="5792998"/>
            <a:ext cx="2482421" cy="762000"/>
            <a:chOff x="7310361" y="1590755"/>
            <a:chExt cx="2482421" cy="762000"/>
          </a:xfrm>
        </p:grpSpPr>
        <p:pic>
          <p:nvPicPr>
            <p:cNvPr id="4" name="Image 3">
              <a:extLst>
                <a:ext uri="{FF2B5EF4-FFF2-40B4-BE49-F238E27FC236}">
                  <a16:creationId xmlns:a16="http://schemas.microsoft.com/office/drawing/2014/main" id="{A29AF5F5-3F9E-B74B-B72D-F2EAC319B45E}"/>
                </a:ext>
              </a:extLst>
            </p:cNvPr>
            <p:cNvPicPr>
              <a:picLocks noChangeAspect="1"/>
            </p:cNvPicPr>
            <p:nvPr/>
          </p:nvPicPr>
          <p:blipFill>
            <a:blip r:embed="rId5"/>
            <a:stretch>
              <a:fillRect/>
            </a:stretch>
          </p:blipFill>
          <p:spPr>
            <a:xfrm>
              <a:off x="7310361" y="1590755"/>
              <a:ext cx="546100" cy="762000"/>
            </a:xfrm>
            <a:prstGeom prst="rect">
              <a:avLst/>
            </a:prstGeom>
          </p:spPr>
        </p:pic>
        <p:sp>
          <p:nvSpPr>
            <p:cNvPr id="5" name="ZoneTexte 4">
              <a:extLst>
                <a:ext uri="{FF2B5EF4-FFF2-40B4-BE49-F238E27FC236}">
                  <a16:creationId xmlns:a16="http://schemas.microsoft.com/office/drawing/2014/main" id="{CDE7E307-D09E-0C44-82B7-631506BDEFCA}"/>
                </a:ext>
              </a:extLst>
            </p:cNvPr>
            <p:cNvSpPr txBox="1"/>
            <p:nvPr/>
          </p:nvSpPr>
          <p:spPr>
            <a:xfrm>
              <a:off x="7737915" y="1591107"/>
              <a:ext cx="2054867" cy="759182"/>
            </a:xfrm>
            <a:prstGeom prst="rect">
              <a:avLst/>
            </a:prstGeom>
            <a:noFill/>
          </p:spPr>
          <p:txBody>
            <a:bodyPr wrap="square" rtlCol="0">
              <a:spAutoFit/>
            </a:bodyPr>
            <a:lstStyle/>
            <a:p>
              <a:pPr>
                <a:lnSpc>
                  <a:spcPts val="1340"/>
                </a:lnSpc>
              </a:pPr>
              <a:r>
                <a:rPr lang="fr-FR" sz="1200" dirty="0"/>
                <a:t>Techno Gestion</a:t>
              </a:r>
            </a:p>
            <a:p>
              <a:pPr>
                <a:lnSpc>
                  <a:spcPts val="1340"/>
                </a:lnSpc>
              </a:pPr>
              <a:r>
                <a:rPr lang="fr-FR" sz="1200" dirty="0"/>
                <a:t>Techno Communication</a:t>
              </a:r>
            </a:p>
            <a:p>
              <a:pPr>
                <a:lnSpc>
                  <a:spcPts val="1340"/>
                </a:lnSpc>
              </a:pPr>
              <a:r>
                <a:rPr lang="fr-FR" sz="1200" dirty="0"/>
                <a:t>Techno Internet des objets</a:t>
              </a:r>
            </a:p>
            <a:p>
              <a:pPr>
                <a:lnSpc>
                  <a:spcPts val="1340"/>
                </a:lnSpc>
              </a:pPr>
              <a:r>
                <a:rPr lang="fr-FR" sz="1200" dirty="0"/>
                <a:t>Techno Automatisation</a:t>
              </a:r>
            </a:p>
          </p:txBody>
        </p:sp>
      </p:grpSp>
      <p:pic>
        <p:nvPicPr>
          <p:cNvPr id="7" name="Image 6">
            <a:extLst>
              <a:ext uri="{FF2B5EF4-FFF2-40B4-BE49-F238E27FC236}">
                <a16:creationId xmlns:a16="http://schemas.microsoft.com/office/drawing/2014/main" id="{7896C24C-95BA-B14A-9922-03260C038C08}"/>
              </a:ext>
            </a:extLst>
          </p:cNvPr>
          <p:cNvPicPr>
            <a:picLocks noChangeAspect="1"/>
          </p:cNvPicPr>
          <p:nvPr/>
        </p:nvPicPr>
        <p:blipFill rotWithShape="1">
          <a:blip r:embed="rId6"/>
          <a:srcRect l="-3529" r="23951" b="9918"/>
          <a:stretch/>
        </p:blipFill>
        <p:spPr>
          <a:xfrm>
            <a:off x="6716688" y="2378449"/>
            <a:ext cx="4769310" cy="3198340"/>
          </a:xfrm>
          <a:prstGeom prst="rect">
            <a:avLst/>
          </a:prstGeom>
        </p:spPr>
      </p:pic>
      <p:sp>
        <p:nvSpPr>
          <p:cNvPr id="2" name="Ellipse 1">
            <a:extLst>
              <a:ext uri="{FF2B5EF4-FFF2-40B4-BE49-F238E27FC236}">
                <a16:creationId xmlns:a16="http://schemas.microsoft.com/office/drawing/2014/main" id="{60F9BCB5-47D3-4CF6-8C32-DD6D028D01AF}"/>
              </a:ext>
            </a:extLst>
          </p:cNvPr>
          <p:cNvSpPr/>
          <p:nvPr/>
        </p:nvSpPr>
        <p:spPr>
          <a:xfrm>
            <a:off x="8247935" y="2898325"/>
            <a:ext cx="291217" cy="93664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ext 173">
            <a:extLst>
              <a:ext uri="{FF2B5EF4-FFF2-40B4-BE49-F238E27FC236}">
                <a16:creationId xmlns:a16="http://schemas.microsoft.com/office/drawing/2014/main" id="{DC5B8952-F15F-4993-98D3-E8AC4F8FB218}"/>
              </a:ext>
            </a:extLst>
          </p:cNvPr>
          <p:cNvSpPr txBox="1"/>
          <p:nvPr/>
        </p:nvSpPr>
        <p:spPr>
          <a:xfrm>
            <a:off x="7958407" y="2639852"/>
            <a:ext cx="959836" cy="233293"/>
          </a:xfrm>
          <a:prstGeom prst="rect">
            <a:avLst/>
          </a:prstGeom>
          <a:solidFill>
            <a:srgbClr val="43682A"/>
          </a:solidFill>
        </p:spPr>
        <p:txBody>
          <a:bodyPr wrap="square" lIns="0" tIns="0" rIns="0" bIns="0" rtlCol="0" anchor="ctr"/>
          <a:lstStyle/>
          <a:p>
            <a:pPr algn="ctr"/>
            <a:r>
              <a:rPr lang="fr-FR" sz="1200" i="1" dirty="0">
                <a:solidFill>
                  <a:schemeClr val="bg1"/>
                </a:solidFill>
                <a:latin typeface="Calibri"/>
              </a:rPr>
              <a:t>Innovateur</a:t>
            </a:r>
            <a:r>
              <a:rPr lang="fr-FR" sz="1200" b="1" dirty="0">
                <a:solidFill>
                  <a:schemeClr val="bg1"/>
                </a:solidFill>
                <a:latin typeface="Calibri"/>
              </a:rPr>
              <a:t> </a:t>
            </a:r>
            <a:endParaRPr sz="1200" b="1" dirty="0">
              <a:solidFill>
                <a:schemeClr val="bg1"/>
              </a:solidFill>
              <a:latin typeface="Calibri"/>
            </a:endParaRPr>
          </a:p>
        </p:txBody>
      </p:sp>
      <p:sp>
        <p:nvSpPr>
          <p:cNvPr id="39" name="Ellipse 38">
            <a:extLst>
              <a:ext uri="{FF2B5EF4-FFF2-40B4-BE49-F238E27FC236}">
                <a16:creationId xmlns:a16="http://schemas.microsoft.com/office/drawing/2014/main" id="{AB63BB79-33F6-4EE0-8DDC-4F5AF0982761}"/>
              </a:ext>
            </a:extLst>
          </p:cNvPr>
          <p:cNvSpPr/>
          <p:nvPr/>
        </p:nvSpPr>
        <p:spPr>
          <a:xfrm rot="5400000">
            <a:off x="10261700" y="2618596"/>
            <a:ext cx="725062" cy="291217"/>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ext 173">
            <a:extLst>
              <a:ext uri="{FF2B5EF4-FFF2-40B4-BE49-F238E27FC236}">
                <a16:creationId xmlns:a16="http://schemas.microsoft.com/office/drawing/2014/main" id="{40A57EE7-0BAD-4CF6-ADE6-A9DC02E0E4DC}"/>
              </a:ext>
            </a:extLst>
          </p:cNvPr>
          <p:cNvSpPr txBox="1"/>
          <p:nvPr/>
        </p:nvSpPr>
        <p:spPr>
          <a:xfrm>
            <a:off x="10863747" y="2685842"/>
            <a:ext cx="1051445" cy="233294"/>
          </a:xfrm>
          <a:prstGeom prst="rect">
            <a:avLst/>
          </a:prstGeom>
          <a:solidFill>
            <a:schemeClr val="accent1">
              <a:lumMod val="50000"/>
            </a:schemeClr>
          </a:solidFill>
        </p:spPr>
        <p:txBody>
          <a:bodyPr wrap="square" lIns="0" tIns="0" rIns="0" bIns="0" rtlCol="0" anchor="ctr"/>
          <a:lstStyle/>
          <a:p>
            <a:pPr algn="ctr"/>
            <a:r>
              <a:rPr lang="fr-FR" sz="1200" i="1" dirty="0">
                <a:solidFill>
                  <a:schemeClr val="bg1"/>
                </a:solidFill>
                <a:latin typeface="Calibri"/>
              </a:rPr>
              <a:t>Gestionnaire</a:t>
            </a:r>
            <a:r>
              <a:rPr lang="fr-FR" sz="1200" b="1" dirty="0">
                <a:solidFill>
                  <a:schemeClr val="bg1"/>
                </a:solidFill>
                <a:latin typeface="Calibri"/>
              </a:rPr>
              <a:t> </a:t>
            </a:r>
            <a:endParaRPr sz="1200" b="1" dirty="0">
              <a:solidFill>
                <a:schemeClr val="bg1"/>
              </a:solidFill>
              <a:latin typeface="Calibri"/>
            </a:endParaRPr>
          </a:p>
        </p:txBody>
      </p:sp>
      <p:sp>
        <p:nvSpPr>
          <p:cNvPr id="38" name="Ellipse 37">
            <a:extLst>
              <a:ext uri="{FF2B5EF4-FFF2-40B4-BE49-F238E27FC236}">
                <a16:creationId xmlns:a16="http://schemas.microsoft.com/office/drawing/2014/main" id="{3974CC5E-C1E5-44DB-80A2-F82D801F11D2}"/>
              </a:ext>
            </a:extLst>
          </p:cNvPr>
          <p:cNvSpPr/>
          <p:nvPr/>
        </p:nvSpPr>
        <p:spPr>
          <a:xfrm rot="5400000">
            <a:off x="9287088" y="4495415"/>
            <a:ext cx="568960" cy="384795"/>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ext 173">
            <a:extLst>
              <a:ext uri="{FF2B5EF4-FFF2-40B4-BE49-F238E27FC236}">
                <a16:creationId xmlns:a16="http://schemas.microsoft.com/office/drawing/2014/main" id="{730CFEFF-6F35-4BDA-96B1-726F6313883E}"/>
              </a:ext>
            </a:extLst>
          </p:cNvPr>
          <p:cNvSpPr txBox="1"/>
          <p:nvPr/>
        </p:nvSpPr>
        <p:spPr>
          <a:xfrm>
            <a:off x="8785112" y="4980397"/>
            <a:ext cx="787714" cy="201730"/>
          </a:xfrm>
          <a:prstGeom prst="rect">
            <a:avLst/>
          </a:prstGeom>
          <a:solidFill>
            <a:srgbClr val="C00000"/>
          </a:solidFill>
        </p:spPr>
        <p:txBody>
          <a:bodyPr wrap="square" lIns="0" tIns="0" rIns="0" bIns="0" rtlCol="0" anchor="ctr"/>
          <a:lstStyle/>
          <a:p>
            <a:pPr algn="ctr"/>
            <a:r>
              <a:rPr lang="fr-FR" sz="1200" i="1" dirty="0">
                <a:solidFill>
                  <a:schemeClr val="bg1"/>
                </a:solidFill>
                <a:latin typeface="Calibri"/>
              </a:rPr>
              <a:t>Modéré</a:t>
            </a:r>
            <a:endParaRPr sz="1200" dirty="0">
              <a:solidFill>
                <a:schemeClr val="bg1"/>
              </a:solidFill>
              <a:latin typeface="Calibri"/>
            </a:endParaRPr>
          </a:p>
        </p:txBody>
      </p:sp>
    </p:spTree>
    <p:extLst>
      <p:ext uri="{BB962C8B-B14F-4D97-AF65-F5344CB8AC3E}">
        <p14:creationId xmlns:p14="http://schemas.microsoft.com/office/powerpoint/2010/main" val="77250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Ellipse 353">
            <a:extLst>
              <a:ext uri="{FF2B5EF4-FFF2-40B4-BE49-F238E27FC236}">
                <a16:creationId xmlns:a16="http://schemas.microsoft.com/office/drawing/2014/main" id="{D232A256-62EA-4E2B-94D4-FBFDA467901D}"/>
              </a:ext>
            </a:extLst>
          </p:cNvPr>
          <p:cNvSpPr/>
          <p:nvPr/>
        </p:nvSpPr>
        <p:spPr>
          <a:xfrm>
            <a:off x="2895758" y="3861204"/>
            <a:ext cx="1604595" cy="3129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3" name="Ellipse 352">
            <a:extLst>
              <a:ext uri="{FF2B5EF4-FFF2-40B4-BE49-F238E27FC236}">
                <a16:creationId xmlns:a16="http://schemas.microsoft.com/office/drawing/2014/main" id="{153780EF-34CF-47A8-8643-478997DE827A}"/>
              </a:ext>
            </a:extLst>
          </p:cNvPr>
          <p:cNvSpPr/>
          <p:nvPr/>
        </p:nvSpPr>
        <p:spPr>
          <a:xfrm>
            <a:off x="2826173" y="4456868"/>
            <a:ext cx="1689360" cy="348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A818FE59-41AC-4F17-90A2-81B23E7B9914}"/>
              </a:ext>
            </a:extLst>
          </p:cNvPr>
          <p:cNvSpPr/>
          <p:nvPr/>
        </p:nvSpPr>
        <p:spPr>
          <a:xfrm>
            <a:off x="2749974" y="5039508"/>
            <a:ext cx="1689360" cy="348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169"/>
          <p:cNvGrpSpPr/>
          <p:nvPr/>
        </p:nvGrpSpPr>
        <p:grpSpPr>
          <a:xfrm>
            <a:off x="2534983" y="1638891"/>
            <a:ext cx="6480812" cy="3837682"/>
            <a:chOff x="1056533" y="1237537"/>
            <a:chExt cx="6318949" cy="4202800"/>
          </a:xfrm>
          <a:effectLst/>
        </p:grpSpPr>
        <p:grpSp>
          <p:nvGrpSpPr>
            <p:cNvPr id="7" name="Groupe 6"/>
            <p:cNvGrpSpPr/>
            <p:nvPr/>
          </p:nvGrpSpPr>
          <p:grpSpPr>
            <a:xfrm>
              <a:off x="1056533" y="1237537"/>
              <a:ext cx="6318949" cy="4202800"/>
              <a:chOff x="1056533" y="1237537"/>
              <a:chExt cx="6318949" cy="4202800"/>
            </a:xfrm>
          </p:grpSpPr>
          <p:grpSp>
            <p:nvGrpSpPr>
              <p:cNvPr id="8" name="Groupe 7"/>
              <p:cNvGrpSpPr/>
              <p:nvPr/>
            </p:nvGrpSpPr>
            <p:grpSpPr>
              <a:xfrm>
                <a:off x="1772169" y="1237537"/>
                <a:ext cx="5603313" cy="197600"/>
                <a:chOff x="1772169" y="1237537"/>
                <a:chExt cx="5603313" cy="197600"/>
              </a:xfrm>
            </p:grpSpPr>
            <p:sp>
              <p:nvSpPr>
                <p:cNvPr id="51" name="Forme libre 50"/>
                <p:cNvSpPr/>
                <p:nvPr/>
              </p:nvSpPr>
              <p:spPr>
                <a:xfrm>
                  <a:off x="3680825" y="1283137"/>
                  <a:ext cx="106400" cy="106400"/>
                </a:xfrm>
                <a:custGeom>
                  <a:avLst/>
                  <a:gdLst>
                    <a:gd name="rtl" fmla="*/ 167200 w 106400"/>
                    <a:gd name="rtr" fmla="*/ 372400 w 106400"/>
                  </a:gdLst>
                  <a:ahLst/>
                  <a:cxnLst/>
                  <a:rect l="rtl" t="t" r="rtr" b="b"/>
                  <a:pathLst>
                    <a:path w="106400" h="106400">
                      <a:moveTo>
                        <a:pt x="114000" y="53200"/>
                      </a:moveTo>
                      <a:cubicBezTo>
                        <a:pt x="114000" y="82582"/>
                        <a:pt x="90182" y="106400"/>
                        <a:pt x="60800" y="106400"/>
                      </a:cubicBezTo>
                      <a:cubicBezTo>
                        <a:pt x="31418" y="106400"/>
                        <a:pt x="7600" y="82582"/>
                        <a:pt x="7600" y="53200"/>
                      </a:cubicBezTo>
                      <a:cubicBezTo>
                        <a:pt x="7600" y="23818"/>
                        <a:pt x="31418" y="0"/>
                        <a:pt x="60800" y="0"/>
                      </a:cubicBezTo>
                      <a:cubicBezTo>
                        <a:pt x="90182" y="0"/>
                        <a:pt x="114000" y="23818"/>
                        <a:pt x="114000" y="53200"/>
                      </a:cubicBezTo>
                      <a:close/>
                    </a:path>
                  </a:pathLst>
                </a:custGeom>
                <a:solidFill>
                  <a:schemeClr val="accent1">
                    <a:lumMod val="75000"/>
                  </a:schemeClr>
                </a:solidFill>
                <a:ln w="7600" cap="flat">
                  <a:noFill/>
                  <a:miter/>
                </a:ln>
              </p:spPr>
              <p:txBody>
                <a:bodyPr wrap="none" lIns="0" tIns="0" rIns="0" bIns="0" rtlCol="0" anchor="ctr"/>
                <a:lstStyle/>
                <a:p>
                  <a:pPr algn="l"/>
                  <a:r>
                    <a:rPr sz="1600" dirty="0">
                      <a:latin typeface="Arial"/>
                    </a:rPr>
                    <a:t>oui</a:t>
                  </a:r>
                </a:p>
              </p:txBody>
            </p:sp>
            <p:sp>
              <p:nvSpPr>
                <p:cNvPr id="52" name="Forme libre 51"/>
                <p:cNvSpPr/>
                <p:nvPr/>
              </p:nvSpPr>
              <p:spPr>
                <a:xfrm>
                  <a:off x="4144425" y="1283137"/>
                  <a:ext cx="106400" cy="106400"/>
                </a:xfrm>
                <a:custGeom>
                  <a:avLst/>
                  <a:gdLst>
                    <a:gd name="rtl" fmla="*/ 167200 w 106400"/>
                    <a:gd name="rtr" fmla="*/ 433200 w 106400"/>
                  </a:gdLst>
                  <a:ahLst/>
                  <a:cxnLst/>
                  <a:rect l="rtl" t="t" r="rtr" b="b"/>
                  <a:pathLst>
                    <a:path w="106400" h="106400">
                      <a:moveTo>
                        <a:pt x="114000" y="53200"/>
                      </a:moveTo>
                      <a:cubicBezTo>
                        <a:pt x="114000" y="82582"/>
                        <a:pt x="90182" y="106400"/>
                        <a:pt x="60800" y="106400"/>
                      </a:cubicBezTo>
                      <a:cubicBezTo>
                        <a:pt x="31418" y="106400"/>
                        <a:pt x="7600" y="82582"/>
                        <a:pt x="7600" y="53200"/>
                      </a:cubicBezTo>
                      <a:cubicBezTo>
                        <a:pt x="7600" y="23818"/>
                        <a:pt x="31418" y="0"/>
                        <a:pt x="60800" y="0"/>
                      </a:cubicBezTo>
                      <a:cubicBezTo>
                        <a:pt x="90182" y="0"/>
                        <a:pt x="114000" y="23818"/>
                        <a:pt x="114000" y="53200"/>
                      </a:cubicBezTo>
                      <a:close/>
                    </a:path>
                  </a:pathLst>
                </a:custGeom>
                <a:solidFill>
                  <a:srgbClr val="FFFF00"/>
                </a:solidFill>
                <a:ln w="7600" cap="flat">
                  <a:noFill/>
                  <a:miter/>
                </a:ln>
              </p:spPr>
              <p:txBody>
                <a:bodyPr wrap="none" lIns="0" tIns="0" rIns="0" bIns="0" rtlCol="0" anchor="ctr"/>
                <a:lstStyle/>
                <a:p>
                  <a:pPr algn="l"/>
                  <a:r>
                    <a:rPr sz="1600" dirty="0">
                      <a:latin typeface="Arial"/>
                    </a:rPr>
                    <a:t>non</a:t>
                  </a:r>
                  <a:r>
                    <a:rPr sz="1400" dirty="0">
                      <a:latin typeface="Arial"/>
                    </a:rPr>
                    <a:t> </a:t>
                  </a:r>
                </a:p>
              </p:txBody>
            </p:sp>
            <p:sp>
              <p:nvSpPr>
                <p:cNvPr id="53" name="Forme libre 52"/>
                <p:cNvSpPr/>
                <p:nvPr/>
              </p:nvSpPr>
              <p:spPr>
                <a:xfrm>
                  <a:off x="4668825" y="1283137"/>
                  <a:ext cx="106400" cy="106400"/>
                </a:xfrm>
                <a:custGeom>
                  <a:avLst/>
                  <a:gdLst>
                    <a:gd name="rtl" fmla="*/ 167200 w 106400"/>
                    <a:gd name="rtr" fmla="*/ 782800 w 106400"/>
                  </a:gdLst>
                  <a:ahLst/>
                  <a:cxnLst/>
                  <a:rect l="rtl" t="t" r="rtr" b="b"/>
                  <a:pathLst>
                    <a:path w="106400" h="106400">
                      <a:moveTo>
                        <a:pt x="114000" y="53200"/>
                      </a:moveTo>
                      <a:cubicBezTo>
                        <a:pt x="114000" y="82582"/>
                        <a:pt x="90182" y="106400"/>
                        <a:pt x="60800" y="106400"/>
                      </a:cubicBezTo>
                      <a:cubicBezTo>
                        <a:pt x="31418" y="106400"/>
                        <a:pt x="7600" y="82582"/>
                        <a:pt x="7600" y="53200"/>
                      </a:cubicBezTo>
                      <a:cubicBezTo>
                        <a:pt x="7600" y="23818"/>
                        <a:pt x="31418" y="0"/>
                        <a:pt x="60800" y="0"/>
                      </a:cubicBezTo>
                      <a:cubicBezTo>
                        <a:pt x="90182" y="0"/>
                        <a:pt x="114000" y="23818"/>
                        <a:pt x="114000" y="53200"/>
                      </a:cubicBezTo>
                      <a:close/>
                    </a:path>
                  </a:pathLst>
                </a:custGeom>
                <a:solidFill>
                  <a:schemeClr val="bg1">
                    <a:lumMod val="75000"/>
                  </a:schemeClr>
                </a:solidFill>
                <a:ln w="7600" cap="flat">
                  <a:noFill/>
                  <a:miter/>
                </a:ln>
              </p:spPr>
              <p:txBody>
                <a:bodyPr wrap="none" lIns="0" tIns="0" rIns="0" bIns="0" rtlCol="0" anchor="ctr"/>
                <a:lstStyle/>
                <a:p>
                  <a:pPr algn="l"/>
                  <a:r>
                    <a:rPr sz="1600" dirty="0">
                      <a:latin typeface="Arial"/>
                    </a:rPr>
                    <a:t>ne sais pas </a:t>
                  </a:r>
                </a:p>
              </p:txBody>
            </p:sp>
          </p:grpSp>
          <p:grpSp>
            <p:nvGrpSpPr>
              <p:cNvPr id="9" name="Groupe 8"/>
              <p:cNvGrpSpPr/>
              <p:nvPr/>
            </p:nvGrpSpPr>
            <p:grpSpPr>
              <a:xfrm>
                <a:off x="1056533" y="1526337"/>
                <a:ext cx="6189749" cy="3914000"/>
                <a:chOff x="1056533" y="1526337"/>
                <a:chExt cx="6189749" cy="3914000"/>
              </a:xfrm>
            </p:grpSpPr>
            <p:grpSp>
              <p:nvGrpSpPr>
                <p:cNvPr id="35" name="Group 170"/>
                <p:cNvGrpSpPr/>
                <p:nvPr/>
              </p:nvGrpSpPr>
              <p:grpSpPr>
                <a:xfrm>
                  <a:off x="2919769" y="1526337"/>
                  <a:ext cx="4326513" cy="3914000"/>
                  <a:chOff x="2919769" y="1526337"/>
                  <a:chExt cx="4326513" cy="3914000"/>
                </a:xfrm>
              </p:grpSpPr>
              <p:sp>
                <p:nvSpPr>
                  <p:cNvPr id="45" name="Forme libre 44"/>
                  <p:cNvSpPr/>
                  <p:nvPr/>
                </p:nvSpPr>
                <p:spPr>
                  <a:xfrm>
                    <a:off x="2919769" y="1526337"/>
                    <a:ext cx="4326513" cy="3914000"/>
                  </a:xfrm>
                  <a:custGeom>
                    <a:avLst/>
                    <a:gdLst/>
                    <a:ahLst/>
                    <a:cxnLst/>
                    <a:rect l="l" t="t" r="r" b="b"/>
                    <a:pathLst>
                      <a:path w="4326513" h="3914000" fill="none">
                        <a:moveTo>
                          <a:pt x="0" y="3914000"/>
                        </a:moveTo>
                        <a:lnTo>
                          <a:pt x="4326513" y="3914000"/>
                        </a:lnTo>
                      </a:path>
                    </a:pathLst>
                  </a:custGeom>
                  <a:solidFill>
                    <a:srgbClr val="000000"/>
                  </a:solidFill>
                  <a:ln w="7600" cap="flat">
                    <a:solidFill>
                      <a:srgbClr val="000000"/>
                    </a:solidFill>
                    <a:miter/>
                  </a:ln>
                </p:spPr>
              </p:sp>
              <p:sp>
                <p:nvSpPr>
                  <p:cNvPr id="46" name="Forme libre 45"/>
                  <p:cNvSpPr/>
                  <p:nvPr/>
                </p:nvSpPr>
                <p:spPr>
                  <a:xfrm>
                    <a:off x="2919769" y="1526337"/>
                    <a:ext cx="4326513" cy="3914000"/>
                  </a:xfrm>
                  <a:custGeom>
                    <a:avLst/>
                    <a:gdLst/>
                    <a:ahLst/>
                    <a:cxnLst/>
                    <a:rect l="l" t="t" r="r" b="b"/>
                    <a:pathLst/>
                  </a:custGeom>
                  <a:noFill/>
                  <a:ln w="7600" cap="flat">
                    <a:solidFill>
                      <a:srgbClr val="DCDCDC"/>
                    </a:solidFill>
                    <a:miter/>
                  </a:ln>
                </p:spPr>
              </p:sp>
              <p:sp>
                <p:nvSpPr>
                  <p:cNvPr id="47" name="Text 171"/>
                  <p:cNvSpPr txBox="1"/>
                  <p:nvPr/>
                </p:nvSpPr>
                <p:spPr>
                  <a:xfrm>
                    <a:off x="2855169" y="5478337"/>
                    <a:ext cx="129200" cy="182400"/>
                  </a:xfrm>
                  <a:prstGeom prst="rect">
                    <a:avLst/>
                  </a:prstGeom>
                  <a:noFill/>
                </p:spPr>
                <p:txBody>
                  <a:bodyPr wrap="none" lIns="0" tIns="0" rIns="0" bIns="0" rtlCol="0" anchor="ctr"/>
                  <a:lstStyle/>
                  <a:p>
                    <a:pPr algn="ctr"/>
                    <a:r>
                      <a:rPr sz="1400" dirty="0">
                        <a:latin typeface="Arial"/>
                      </a:rPr>
                      <a:t>0</a:t>
                    </a:r>
                  </a:p>
                </p:txBody>
              </p:sp>
              <p:sp>
                <p:nvSpPr>
                  <p:cNvPr id="48" name="Text 172"/>
                  <p:cNvSpPr txBox="1"/>
                  <p:nvPr/>
                </p:nvSpPr>
                <p:spPr>
                  <a:xfrm>
                    <a:off x="4297340" y="5478337"/>
                    <a:ext cx="129200" cy="182400"/>
                  </a:xfrm>
                  <a:prstGeom prst="rect">
                    <a:avLst/>
                  </a:prstGeom>
                  <a:noFill/>
                </p:spPr>
                <p:txBody>
                  <a:bodyPr wrap="none" lIns="0" tIns="0" rIns="0" bIns="0" rtlCol="0" anchor="ctr"/>
                  <a:lstStyle/>
                  <a:p>
                    <a:pPr algn="ctr"/>
                    <a:r>
                      <a:rPr sz="1400" dirty="0">
                        <a:latin typeface="Arial"/>
                      </a:rPr>
                      <a:t>8</a:t>
                    </a:r>
                  </a:p>
                </p:txBody>
              </p:sp>
              <p:sp>
                <p:nvSpPr>
                  <p:cNvPr id="49" name="Text 173"/>
                  <p:cNvSpPr txBox="1"/>
                  <p:nvPr/>
                </p:nvSpPr>
                <p:spPr>
                  <a:xfrm>
                    <a:off x="5712910" y="5478337"/>
                    <a:ext cx="182400" cy="182400"/>
                  </a:xfrm>
                  <a:prstGeom prst="rect">
                    <a:avLst/>
                  </a:prstGeom>
                  <a:noFill/>
                </p:spPr>
                <p:txBody>
                  <a:bodyPr wrap="none" lIns="0" tIns="0" rIns="0" bIns="0" rtlCol="0" anchor="ctr"/>
                  <a:lstStyle/>
                  <a:p>
                    <a:pPr algn="ctr"/>
                    <a:r>
                      <a:rPr sz="1400" dirty="0">
                        <a:latin typeface="Arial"/>
                      </a:rPr>
                      <a:t>16</a:t>
                    </a:r>
                  </a:p>
                </p:txBody>
              </p:sp>
              <p:sp>
                <p:nvSpPr>
                  <p:cNvPr id="50" name="Text 174"/>
                  <p:cNvSpPr txBox="1"/>
                  <p:nvPr/>
                </p:nvSpPr>
                <p:spPr>
                  <a:xfrm>
                    <a:off x="7155081" y="5478337"/>
                    <a:ext cx="182400" cy="182400"/>
                  </a:xfrm>
                  <a:prstGeom prst="rect">
                    <a:avLst/>
                  </a:prstGeom>
                  <a:noFill/>
                </p:spPr>
                <p:txBody>
                  <a:bodyPr wrap="none" lIns="0" tIns="0" rIns="0" bIns="0" rtlCol="0" anchor="ctr"/>
                  <a:lstStyle/>
                  <a:p>
                    <a:pPr algn="ctr"/>
                    <a:r>
                      <a:rPr sz="1400" dirty="0">
                        <a:latin typeface="Arial"/>
                      </a:rPr>
                      <a:t>24</a:t>
                    </a:r>
                  </a:p>
                </p:txBody>
              </p:sp>
            </p:grpSp>
            <p:grpSp>
              <p:nvGrpSpPr>
                <p:cNvPr id="36" name="Group 175"/>
                <p:cNvGrpSpPr/>
                <p:nvPr/>
              </p:nvGrpSpPr>
              <p:grpSpPr>
                <a:xfrm>
                  <a:off x="1056533" y="1526337"/>
                  <a:ext cx="6189749" cy="3914000"/>
                  <a:chOff x="1056533" y="1526337"/>
                  <a:chExt cx="6189749" cy="3914000"/>
                </a:xfrm>
              </p:grpSpPr>
              <p:sp>
                <p:nvSpPr>
                  <p:cNvPr id="37" name="Forme libre 36"/>
                  <p:cNvSpPr/>
                  <p:nvPr/>
                </p:nvSpPr>
                <p:spPr>
                  <a:xfrm>
                    <a:off x="2919769" y="1526337"/>
                    <a:ext cx="4326513" cy="3914000"/>
                  </a:xfrm>
                  <a:custGeom>
                    <a:avLst/>
                    <a:gdLst/>
                    <a:ahLst/>
                    <a:cxnLst/>
                    <a:rect l="l" t="t" r="r" b="b"/>
                    <a:pathLst>
                      <a:path w="4326513" h="3914000" fill="none">
                        <a:moveTo>
                          <a:pt x="0" y="3914000"/>
                        </a:moveTo>
                        <a:lnTo>
                          <a:pt x="0" y="0"/>
                        </a:lnTo>
                      </a:path>
                    </a:pathLst>
                  </a:custGeom>
                  <a:solidFill>
                    <a:srgbClr val="000000"/>
                  </a:solidFill>
                  <a:ln w="7600" cap="flat">
                    <a:solidFill>
                      <a:srgbClr val="000000"/>
                    </a:solidFill>
                    <a:miter/>
                  </a:ln>
                </p:spPr>
              </p:sp>
              <p:sp>
                <p:nvSpPr>
                  <p:cNvPr id="38" name="Forme libre 37"/>
                  <p:cNvSpPr/>
                  <p:nvPr/>
                </p:nvSpPr>
                <p:spPr>
                  <a:xfrm>
                    <a:off x="2919769" y="1526337"/>
                    <a:ext cx="4326513" cy="3914000"/>
                  </a:xfrm>
                  <a:custGeom>
                    <a:avLst/>
                    <a:gdLst/>
                    <a:ahLst/>
                    <a:cxnLst/>
                    <a:rect l="l" t="t" r="r" b="b"/>
                    <a:pathLst/>
                  </a:custGeom>
                  <a:noFill/>
                  <a:ln w="7600" cap="flat">
                    <a:solidFill>
                      <a:srgbClr val="DCDCDC"/>
                    </a:solidFill>
                    <a:miter/>
                  </a:ln>
                </p:spPr>
              </p:sp>
              <p:sp>
                <p:nvSpPr>
                  <p:cNvPr id="39" name="Text 176"/>
                  <p:cNvSpPr txBox="1"/>
                  <p:nvPr/>
                </p:nvSpPr>
                <p:spPr>
                  <a:xfrm>
                    <a:off x="1254699" y="5022970"/>
                    <a:ext cx="1627070" cy="247759"/>
                  </a:xfrm>
                  <a:prstGeom prst="rect">
                    <a:avLst/>
                  </a:prstGeom>
                  <a:noFill/>
                  <a:effectLst>
                    <a:outerShdw blurRad="63500" sx="102000" sy="102000" algn="ctr" rotWithShape="0">
                      <a:prstClr val="black">
                        <a:alpha val="40000"/>
                      </a:prstClr>
                    </a:outerShdw>
                  </a:effectLst>
                </p:spPr>
                <p:txBody>
                  <a:bodyPr wrap="none" lIns="0" tIns="0" rIns="0" bIns="0" rtlCol="0" anchor="ctr"/>
                  <a:lstStyle/>
                  <a:p>
                    <a:pPr algn="ctr"/>
                    <a:r>
                      <a:rPr sz="1400" dirty="0">
                        <a:latin typeface="Arial"/>
                      </a:rPr>
                      <a:t>Logiciel de gestion </a:t>
                    </a:r>
                  </a:p>
                </p:txBody>
              </p:sp>
              <p:sp>
                <p:nvSpPr>
                  <p:cNvPr id="40" name="Text 177"/>
                  <p:cNvSpPr txBox="1"/>
                  <p:nvPr/>
                </p:nvSpPr>
                <p:spPr>
                  <a:xfrm>
                    <a:off x="1370296" y="4370636"/>
                    <a:ext cx="1511473" cy="247760"/>
                  </a:xfrm>
                  <a:prstGeom prst="rect">
                    <a:avLst/>
                  </a:prstGeom>
                  <a:noFill/>
                </p:spPr>
                <p:txBody>
                  <a:bodyPr wrap="none" lIns="0" tIns="0" rIns="0" bIns="0" rtlCol="0" anchor="ctr"/>
                  <a:lstStyle/>
                  <a:p>
                    <a:pPr algn="ctr"/>
                    <a:r>
                      <a:rPr sz="1400" dirty="0">
                        <a:latin typeface="Arial"/>
                      </a:rPr>
                      <a:t>Internet des objets </a:t>
                    </a:r>
                  </a:p>
                </p:txBody>
              </p:sp>
              <p:sp>
                <p:nvSpPr>
                  <p:cNvPr id="41" name="Text 178"/>
                  <p:cNvSpPr txBox="1"/>
                  <p:nvPr/>
                </p:nvSpPr>
                <p:spPr>
                  <a:xfrm>
                    <a:off x="1492644" y="3714017"/>
                    <a:ext cx="1389126" cy="291719"/>
                  </a:xfrm>
                  <a:prstGeom prst="rect">
                    <a:avLst/>
                  </a:prstGeom>
                  <a:noFill/>
                </p:spPr>
                <p:txBody>
                  <a:bodyPr wrap="none" lIns="0" tIns="0" rIns="0" bIns="0" rtlCol="0" anchor="ctr"/>
                  <a:lstStyle/>
                  <a:p>
                    <a:pPr algn="ctr"/>
                    <a:r>
                      <a:rPr sz="1400" dirty="0">
                        <a:latin typeface="Arial"/>
                      </a:rPr>
                      <a:t>R</a:t>
                    </a:r>
                    <a:r>
                      <a:rPr lang="fr-BE" sz="1400" dirty="0" err="1">
                        <a:latin typeface="Arial"/>
                      </a:rPr>
                      <a:t>éalité</a:t>
                    </a:r>
                    <a:r>
                      <a:rPr lang="fr-BE" sz="1400" dirty="0">
                        <a:latin typeface="Arial"/>
                      </a:rPr>
                      <a:t> </a:t>
                    </a:r>
                    <a:r>
                      <a:rPr sz="1400" dirty="0" err="1">
                        <a:latin typeface="Arial"/>
                      </a:rPr>
                      <a:t>Virtuelle</a:t>
                    </a:r>
                    <a:endParaRPr sz="1400" dirty="0">
                      <a:latin typeface="Arial"/>
                    </a:endParaRPr>
                  </a:p>
                </p:txBody>
              </p:sp>
              <p:sp>
                <p:nvSpPr>
                  <p:cNvPr id="42" name="Text 179"/>
                  <p:cNvSpPr txBox="1"/>
                  <p:nvPr/>
                </p:nvSpPr>
                <p:spPr>
                  <a:xfrm>
                    <a:off x="1056533" y="3040130"/>
                    <a:ext cx="1825236" cy="356006"/>
                  </a:xfrm>
                  <a:prstGeom prst="rect">
                    <a:avLst/>
                  </a:prstGeom>
                  <a:noFill/>
                </p:spPr>
                <p:txBody>
                  <a:bodyPr wrap="none" lIns="0" tIns="0" rIns="0" bIns="0" rtlCol="0" anchor="ctr"/>
                  <a:lstStyle/>
                  <a:p>
                    <a:pPr algn="ctr"/>
                    <a:r>
                      <a:rPr sz="1400" dirty="0">
                        <a:latin typeface="Arial"/>
                      </a:rPr>
                      <a:t>Assistant (bot/chatbot) </a:t>
                    </a:r>
                  </a:p>
                </p:txBody>
              </p:sp>
              <p:sp>
                <p:nvSpPr>
                  <p:cNvPr id="43" name="Text 180"/>
                  <p:cNvSpPr txBox="1"/>
                  <p:nvPr/>
                </p:nvSpPr>
                <p:spPr>
                  <a:xfrm>
                    <a:off x="1297327" y="2413636"/>
                    <a:ext cx="1584443" cy="247761"/>
                  </a:xfrm>
                  <a:prstGeom prst="rect">
                    <a:avLst/>
                  </a:prstGeom>
                  <a:noFill/>
                </p:spPr>
                <p:txBody>
                  <a:bodyPr wrap="none" lIns="0" tIns="0" rIns="0" bIns="0" rtlCol="0" anchor="ctr"/>
                  <a:lstStyle/>
                  <a:p>
                    <a:pPr algn="ctr"/>
                    <a:r>
                      <a:rPr sz="1400" dirty="0">
                        <a:latin typeface="Arial"/>
                      </a:rPr>
                      <a:t>R</a:t>
                    </a:r>
                    <a:r>
                      <a:rPr lang="fr-BE" sz="1400" dirty="0" err="1">
                        <a:latin typeface="Arial"/>
                      </a:rPr>
                      <a:t>éalité</a:t>
                    </a:r>
                    <a:r>
                      <a:rPr lang="fr-BE" sz="1400" dirty="0">
                        <a:latin typeface="Arial"/>
                      </a:rPr>
                      <a:t> </a:t>
                    </a:r>
                    <a:r>
                      <a:rPr sz="1400" dirty="0" err="1">
                        <a:latin typeface="Arial"/>
                      </a:rPr>
                      <a:t>Augmentée</a:t>
                    </a:r>
                    <a:endParaRPr sz="1400" dirty="0">
                      <a:latin typeface="Arial"/>
                    </a:endParaRPr>
                  </a:p>
                </p:txBody>
              </p:sp>
              <p:sp>
                <p:nvSpPr>
                  <p:cNvPr id="44" name="Text 181"/>
                  <p:cNvSpPr txBox="1"/>
                  <p:nvPr/>
                </p:nvSpPr>
                <p:spPr>
                  <a:xfrm>
                    <a:off x="2058248" y="1761303"/>
                    <a:ext cx="823521" cy="247759"/>
                  </a:xfrm>
                  <a:prstGeom prst="rect">
                    <a:avLst/>
                  </a:prstGeom>
                  <a:noFill/>
                </p:spPr>
                <p:txBody>
                  <a:bodyPr wrap="none" lIns="0" tIns="0" rIns="0" bIns="0" rtlCol="0" anchor="ctr"/>
                  <a:lstStyle/>
                  <a:p>
                    <a:pPr algn="ctr"/>
                    <a:r>
                      <a:rPr sz="1400" dirty="0">
                        <a:latin typeface="Arial"/>
                      </a:rPr>
                      <a:t>Blockchain </a:t>
                    </a:r>
                  </a:p>
                </p:txBody>
              </p:sp>
            </p:grpSp>
          </p:grpSp>
          <p:grpSp>
            <p:nvGrpSpPr>
              <p:cNvPr id="10" name="Groupe 9"/>
              <p:cNvGrpSpPr/>
              <p:nvPr/>
            </p:nvGrpSpPr>
            <p:grpSpPr>
              <a:xfrm>
                <a:off x="2919769" y="1526337"/>
                <a:ext cx="4326513" cy="3914000"/>
                <a:chOff x="2919769" y="1526337"/>
                <a:chExt cx="4326513" cy="3914000"/>
              </a:xfrm>
            </p:grpSpPr>
            <p:grpSp>
              <p:nvGrpSpPr>
                <p:cNvPr id="11" name="Groupe 10"/>
                <p:cNvGrpSpPr/>
                <p:nvPr/>
              </p:nvGrpSpPr>
              <p:grpSpPr>
                <a:xfrm>
                  <a:off x="2919769" y="4957610"/>
                  <a:ext cx="4326513" cy="313120"/>
                  <a:chOff x="2919769" y="4957610"/>
                  <a:chExt cx="4326513" cy="313120"/>
                </a:xfrm>
              </p:grpSpPr>
              <p:sp>
                <p:nvSpPr>
                  <p:cNvPr id="32" name="Forme libre 31"/>
                  <p:cNvSpPr/>
                  <p:nvPr/>
                </p:nvSpPr>
                <p:spPr>
                  <a:xfrm>
                    <a:off x="2919769" y="4957610"/>
                    <a:ext cx="2884342" cy="313120"/>
                  </a:xfrm>
                  <a:custGeom>
                    <a:avLst/>
                    <a:gdLst>
                      <a:gd name="rtl" fmla="*/ 1350971 w 2884342"/>
                      <a:gd name="rtt" fmla="*/ 65360 h 313120"/>
                      <a:gd name="rtr" fmla="*/ 1533371 w 2884342"/>
                      <a:gd name="rtb" fmla="*/ 247760 h 313120"/>
                    </a:gdLst>
                    <a:ahLst/>
                    <a:cxnLst/>
                    <a:rect l="rtl" t="rtt" r="rtr" b="rtb"/>
                    <a:pathLst>
                      <a:path w="2884342" h="313120" stroke="0">
                        <a:moveTo>
                          <a:pt x="0" y="0"/>
                        </a:moveTo>
                        <a:lnTo>
                          <a:pt x="0" y="313120"/>
                        </a:lnTo>
                        <a:lnTo>
                          <a:pt x="2884342" y="313120"/>
                        </a:lnTo>
                        <a:lnTo>
                          <a:pt x="2884342"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33" name="Forme libre 32"/>
                  <p:cNvSpPr/>
                  <p:nvPr/>
                </p:nvSpPr>
                <p:spPr>
                  <a:xfrm>
                    <a:off x="5804110" y="4957610"/>
                    <a:ext cx="540814" cy="313120"/>
                  </a:xfrm>
                  <a:custGeom>
                    <a:avLst/>
                    <a:gdLst>
                      <a:gd name="rtl" fmla="*/ 205807 w 540814"/>
                      <a:gd name="rtt" fmla="*/ 65360 h 313120"/>
                      <a:gd name="rtr" fmla="*/ 335007 w 540814"/>
                      <a:gd name="rtb" fmla="*/ 247760 h 313120"/>
                    </a:gdLst>
                    <a:ahLst/>
                    <a:cxnLst/>
                    <a:rect l="rtl" t="rtt" r="rtr" b="rtb"/>
                    <a:pathLst>
                      <a:path w="540814" h="313120" stroke="0">
                        <a:moveTo>
                          <a:pt x="0" y="0"/>
                        </a:moveTo>
                        <a:lnTo>
                          <a:pt x="0" y="313120"/>
                        </a:lnTo>
                        <a:lnTo>
                          <a:pt x="540814" y="313120"/>
                        </a:lnTo>
                        <a:lnTo>
                          <a:pt x="540814"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34" name="Forme libre 33"/>
                  <p:cNvSpPr/>
                  <p:nvPr/>
                </p:nvSpPr>
                <p:spPr>
                  <a:xfrm>
                    <a:off x="6344925" y="4957610"/>
                    <a:ext cx="901357" cy="313120"/>
                  </a:xfrm>
                  <a:custGeom>
                    <a:avLst/>
                    <a:gdLst>
                      <a:gd name="rtl" fmla="*/ 386078 w 901357"/>
                      <a:gd name="rtt" fmla="*/ 65360 h 313120"/>
                      <a:gd name="rtr" fmla="*/ 515278 w 901357"/>
                      <a:gd name="rtb" fmla="*/ 247760 h 313120"/>
                    </a:gdLst>
                    <a:ahLst/>
                    <a:cxnLst/>
                    <a:rect l="rtl" t="rtt" r="rtr" b="rtb"/>
                    <a:pathLst>
                      <a:path w="901357" h="313120" stroke="0">
                        <a:moveTo>
                          <a:pt x="0" y="0"/>
                        </a:moveTo>
                        <a:lnTo>
                          <a:pt x="0" y="313120"/>
                        </a:lnTo>
                        <a:lnTo>
                          <a:pt x="901357" y="313120"/>
                        </a:lnTo>
                        <a:lnTo>
                          <a:pt x="901357"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lang="fr-BE" sz="1400" dirty="0">
                      <a:effectLst>
                        <a:glow rad="38100">
                          <a:srgbClr val="AFAFAF"/>
                        </a:glow>
                      </a:effectLst>
                      <a:latin typeface="Arial"/>
                    </a:endParaRPr>
                  </a:p>
                  <a:p>
                    <a:pPr algn="ctr"/>
                    <a:endParaRPr sz="1400" dirty="0">
                      <a:effectLst>
                        <a:glow rad="38100">
                          <a:srgbClr val="AFAFAF"/>
                        </a:glow>
                      </a:effectLst>
                      <a:latin typeface="Arial"/>
                    </a:endParaRPr>
                  </a:p>
                </p:txBody>
              </p:sp>
            </p:grpSp>
            <p:grpSp>
              <p:nvGrpSpPr>
                <p:cNvPr id="12" name="Groupe 11"/>
                <p:cNvGrpSpPr/>
                <p:nvPr/>
              </p:nvGrpSpPr>
              <p:grpSpPr>
                <a:xfrm>
                  <a:off x="2919769" y="4305277"/>
                  <a:ext cx="4326513" cy="313120"/>
                  <a:chOff x="2919769" y="4305277"/>
                  <a:chExt cx="4326513" cy="313120"/>
                </a:xfrm>
              </p:grpSpPr>
              <p:sp>
                <p:nvSpPr>
                  <p:cNvPr id="29" name="Forme libre 28"/>
                  <p:cNvSpPr/>
                  <p:nvPr/>
                </p:nvSpPr>
                <p:spPr>
                  <a:xfrm>
                    <a:off x="2919769" y="4305277"/>
                    <a:ext cx="1622442" cy="313120"/>
                  </a:xfrm>
                  <a:custGeom>
                    <a:avLst/>
                    <a:gdLst>
                      <a:gd name="rtl" fmla="*/ 746621 w 1622442"/>
                      <a:gd name="rtt" fmla="*/ 65360 h 313120"/>
                      <a:gd name="rtr" fmla="*/ 875821 w 1622442"/>
                      <a:gd name="rtb" fmla="*/ 247760 h 313120"/>
                    </a:gdLst>
                    <a:ahLst/>
                    <a:cxnLst/>
                    <a:rect l="rtl" t="rtt" r="rtr" b="rtb"/>
                    <a:pathLst>
                      <a:path w="1622442" h="313120" stroke="0">
                        <a:moveTo>
                          <a:pt x="0" y="0"/>
                        </a:moveTo>
                        <a:lnTo>
                          <a:pt x="0" y="313120"/>
                        </a:lnTo>
                        <a:lnTo>
                          <a:pt x="1622442" y="313120"/>
                        </a:lnTo>
                        <a:lnTo>
                          <a:pt x="1622442"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30" name="Forme libre 29"/>
                  <p:cNvSpPr/>
                  <p:nvPr/>
                </p:nvSpPr>
                <p:spPr>
                  <a:xfrm>
                    <a:off x="4542211" y="4305277"/>
                    <a:ext cx="901357" cy="313120"/>
                  </a:xfrm>
                  <a:custGeom>
                    <a:avLst/>
                    <a:gdLst>
                      <a:gd name="rtl" fmla="*/ 386078 w 901357"/>
                      <a:gd name="rtt" fmla="*/ 65360 h 313120"/>
                      <a:gd name="rtr" fmla="*/ 515278 w 901357"/>
                      <a:gd name="rtb" fmla="*/ 247760 h 313120"/>
                    </a:gdLst>
                    <a:ahLst/>
                    <a:cxnLst/>
                    <a:rect l="rtl" t="rtt" r="rtr" b="rtb"/>
                    <a:pathLst>
                      <a:path w="901357" h="313120" stroke="0">
                        <a:moveTo>
                          <a:pt x="0" y="0"/>
                        </a:moveTo>
                        <a:lnTo>
                          <a:pt x="0" y="313120"/>
                        </a:lnTo>
                        <a:lnTo>
                          <a:pt x="901357" y="313120"/>
                        </a:lnTo>
                        <a:lnTo>
                          <a:pt x="901357"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31" name="Forme libre 30"/>
                  <p:cNvSpPr/>
                  <p:nvPr/>
                </p:nvSpPr>
                <p:spPr>
                  <a:xfrm>
                    <a:off x="5443568" y="4305277"/>
                    <a:ext cx="1802714" cy="313120"/>
                  </a:xfrm>
                  <a:custGeom>
                    <a:avLst/>
                    <a:gdLst>
                      <a:gd name="rtl" fmla="*/ 810157 w 1802714"/>
                      <a:gd name="rtt" fmla="*/ 65360 h 313120"/>
                      <a:gd name="rtr" fmla="*/ 992557 w 1802714"/>
                      <a:gd name="rtb" fmla="*/ 247760 h 313120"/>
                    </a:gdLst>
                    <a:ahLst/>
                    <a:cxnLst/>
                    <a:rect l="rtl" t="rtt" r="rtr" b="rtb"/>
                    <a:pathLst>
                      <a:path w="1802714" h="313120" stroke="0">
                        <a:moveTo>
                          <a:pt x="0" y="0"/>
                        </a:moveTo>
                        <a:lnTo>
                          <a:pt x="0" y="313120"/>
                        </a:lnTo>
                        <a:lnTo>
                          <a:pt x="1802714" y="313120"/>
                        </a:lnTo>
                        <a:lnTo>
                          <a:pt x="1802714"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sz="1400" dirty="0">
                      <a:effectLst>
                        <a:glow rad="38100">
                          <a:srgbClr val="AFAFAF"/>
                        </a:glow>
                      </a:effectLst>
                      <a:latin typeface="Arial"/>
                    </a:endParaRPr>
                  </a:p>
                </p:txBody>
              </p:sp>
            </p:grpSp>
            <p:grpSp>
              <p:nvGrpSpPr>
                <p:cNvPr id="13" name="Groupe 12"/>
                <p:cNvGrpSpPr/>
                <p:nvPr/>
              </p:nvGrpSpPr>
              <p:grpSpPr>
                <a:xfrm>
                  <a:off x="2919769" y="3652944"/>
                  <a:ext cx="4326513" cy="313120"/>
                  <a:chOff x="2919769" y="3652944"/>
                  <a:chExt cx="4326513" cy="313120"/>
                </a:xfrm>
              </p:grpSpPr>
              <p:sp>
                <p:nvSpPr>
                  <p:cNvPr id="26" name="Forme libre 25"/>
                  <p:cNvSpPr/>
                  <p:nvPr/>
                </p:nvSpPr>
                <p:spPr>
                  <a:xfrm>
                    <a:off x="2919769" y="3652944"/>
                    <a:ext cx="1442171" cy="313120"/>
                  </a:xfrm>
                  <a:custGeom>
                    <a:avLst/>
                    <a:gdLst>
                      <a:gd name="rtl" fmla="*/ 656485 w 1442171"/>
                      <a:gd name="rtt" fmla="*/ 65360 h 313120"/>
                      <a:gd name="rtr" fmla="*/ 785686 w 1442171"/>
                      <a:gd name="rtb" fmla="*/ 247760 h 313120"/>
                    </a:gdLst>
                    <a:ahLst/>
                    <a:cxnLst/>
                    <a:rect l="rtl" t="rtt" r="rtr" b="rtb"/>
                    <a:pathLst>
                      <a:path w="1442171" h="313120" stroke="0">
                        <a:moveTo>
                          <a:pt x="0" y="0"/>
                        </a:moveTo>
                        <a:lnTo>
                          <a:pt x="0" y="313120"/>
                        </a:lnTo>
                        <a:lnTo>
                          <a:pt x="1442171" y="313120"/>
                        </a:lnTo>
                        <a:lnTo>
                          <a:pt x="1442171"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27" name="Forme libre 26"/>
                  <p:cNvSpPr/>
                  <p:nvPr/>
                </p:nvSpPr>
                <p:spPr>
                  <a:xfrm>
                    <a:off x="4361940" y="3652944"/>
                    <a:ext cx="901357" cy="313120"/>
                  </a:xfrm>
                  <a:custGeom>
                    <a:avLst/>
                    <a:gdLst>
                      <a:gd name="rtl" fmla="*/ 386078 w 901357"/>
                      <a:gd name="rtt" fmla="*/ 65360 h 313120"/>
                      <a:gd name="rtr" fmla="*/ 515278 w 901357"/>
                      <a:gd name="rtb" fmla="*/ 247760 h 313120"/>
                    </a:gdLst>
                    <a:ahLst/>
                    <a:cxnLst/>
                    <a:rect l="rtl" t="rtt" r="rtr" b="rtb"/>
                    <a:pathLst>
                      <a:path w="901357" h="313120" stroke="0">
                        <a:moveTo>
                          <a:pt x="0" y="0"/>
                        </a:moveTo>
                        <a:lnTo>
                          <a:pt x="0" y="313120"/>
                        </a:lnTo>
                        <a:lnTo>
                          <a:pt x="901357" y="313120"/>
                        </a:lnTo>
                        <a:lnTo>
                          <a:pt x="901357"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28" name="Forme libre 27"/>
                  <p:cNvSpPr/>
                  <p:nvPr/>
                </p:nvSpPr>
                <p:spPr>
                  <a:xfrm>
                    <a:off x="5263296" y="3652944"/>
                    <a:ext cx="1982985" cy="313120"/>
                  </a:xfrm>
                  <a:custGeom>
                    <a:avLst/>
                    <a:gdLst>
                      <a:gd name="rtl" fmla="*/ 904093 w 1982985"/>
                      <a:gd name="rtt" fmla="*/ 65360 h 313120"/>
                      <a:gd name="rtr" fmla="*/ 1078893 w 1982985"/>
                      <a:gd name="rtb" fmla="*/ 247760 h 313120"/>
                    </a:gdLst>
                    <a:ahLst/>
                    <a:cxnLst/>
                    <a:rect l="rtl" t="rtt" r="rtr" b="rtb"/>
                    <a:pathLst>
                      <a:path w="1982985" h="313120" stroke="0">
                        <a:moveTo>
                          <a:pt x="0" y="0"/>
                        </a:moveTo>
                        <a:lnTo>
                          <a:pt x="0" y="313120"/>
                        </a:lnTo>
                        <a:lnTo>
                          <a:pt x="1982985" y="313120"/>
                        </a:lnTo>
                        <a:lnTo>
                          <a:pt x="1982985"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sz="1400" dirty="0">
                      <a:effectLst>
                        <a:glow rad="38100">
                          <a:srgbClr val="AFAFAF"/>
                        </a:glow>
                      </a:effectLst>
                      <a:latin typeface="Arial"/>
                    </a:endParaRPr>
                  </a:p>
                </p:txBody>
              </p:sp>
            </p:grpSp>
            <p:grpSp>
              <p:nvGrpSpPr>
                <p:cNvPr id="14" name="Groupe 13"/>
                <p:cNvGrpSpPr/>
                <p:nvPr/>
              </p:nvGrpSpPr>
              <p:grpSpPr>
                <a:xfrm>
                  <a:off x="2919769" y="3000610"/>
                  <a:ext cx="4326513" cy="313120"/>
                  <a:chOff x="2919769" y="3000610"/>
                  <a:chExt cx="4326513" cy="313120"/>
                </a:xfrm>
              </p:grpSpPr>
              <p:sp>
                <p:nvSpPr>
                  <p:cNvPr id="23" name="Forme libre 22"/>
                  <p:cNvSpPr/>
                  <p:nvPr/>
                </p:nvSpPr>
                <p:spPr>
                  <a:xfrm>
                    <a:off x="2919769" y="3000610"/>
                    <a:ext cx="1081628" cy="313120"/>
                  </a:xfrm>
                  <a:custGeom>
                    <a:avLst/>
                    <a:gdLst>
                      <a:gd name="rtl" fmla="*/ 476214 w 1081628"/>
                      <a:gd name="rtt" fmla="*/ 65360 h 313120"/>
                      <a:gd name="rtr" fmla="*/ 605414 w 1081628"/>
                      <a:gd name="rtb" fmla="*/ 247760 h 313120"/>
                    </a:gdLst>
                    <a:ahLst/>
                    <a:cxnLst/>
                    <a:rect l="rtl" t="rtt" r="rtr" b="rtb"/>
                    <a:pathLst>
                      <a:path w="1081628" h="313120" stroke="0">
                        <a:moveTo>
                          <a:pt x="0" y="0"/>
                        </a:moveTo>
                        <a:lnTo>
                          <a:pt x="0" y="313120"/>
                        </a:lnTo>
                        <a:lnTo>
                          <a:pt x="1081628" y="313120"/>
                        </a:lnTo>
                        <a:lnTo>
                          <a:pt x="1081628"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24" name="Forme libre 23"/>
                  <p:cNvSpPr/>
                  <p:nvPr/>
                </p:nvSpPr>
                <p:spPr>
                  <a:xfrm>
                    <a:off x="4001397" y="3000610"/>
                    <a:ext cx="1081628" cy="313120"/>
                  </a:xfrm>
                  <a:custGeom>
                    <a:avLst/>
                    <a:gdLst>
                      <a:gd name="rtl" fmla="*/ 476214 w 1081628"/>
                      <a:gd name="rtt" fmla="*/ 65360 h 313120"/>
                      <a:gd name="rtr" fmla="*/ 605414 w 1081628"/>
                      <a:gd name="rtb" fmla="*/ 247760 h 313120"/>
                    </a:gdLst>
                    <a:ahLst/>
                    <a:cxnLst/>
                    <a:rect l="rtl" t="rtt" r="rtr" b="rtb"/>
                    <a:pathLst>
                      <a:path w="1081628" h="313120" stroke="0">
                        <a:moveTo>
                          <a:pt x="0" y="0"/>
                        </a:moveTo>
                        <a:lnTo>
                          <a:pt x="0" y="313120"/>
                        </a:lnTo>
                        <a:lnTo>
                          <a:pt x="1081628" y="313120"/>
                        </a:lnTo>
                        <a:lnTo>
                          <a:pt x="1081628"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25" name="Forme libre 24"/>
                  <p:cNvSpPr/>
                  <p:nvPr/>
                </p:nvSpPr>
                <p:spPr>
                  <a:xfrm>
                    <a:off x="5083025" y="3000610"/>
                    <a:ext cx="2163256" cy="313120"/>
                  </a:xfrm>
                  <a:custGeom>
                    <a:avLst/>
                    <a:gdLst>
                      <a:gd name="rtl" fmla="*/ 990428 w 2163256"/>
                      <a:gd name="rtt" fmla="*/ 65360 h 313120"/>
                      <a:gd name="rtr" fmla="*/ 1172828 w 2163256"/>
                      <a:gd name="rtb" fmla="*/ 247760 h 313120"/>
                    </a:gdLst>
                    <a:ahLst/>
                    <a:cxnLst/>
                    <a:rect l="rtl" t="rtt" r="rtr" b="rtb"/>
                    <a:pathLst>
                      <a:path w="2163256" h="313120" stroke="0">
                        <a:moveTo>
                          <a:pt x="0" y="0"/>
                        </a:moveTo>
                        <a:lnTo>
                          <a:pt x="0" y="313120"/>
                        </a:lnTo>
                        <a:lnTo>
                          <a:pt x="2163256" y="313120"/>
                        </a:lnTo>
                        <a:lnTo>
                          <a:pt x="2163256"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sz="1400" dirty="0">
                      <a:effectLst>
                        <a:glow rad="38100">
                          <a:srgbClr val="AFAFAF"/>
                        </a:glow>
                      </a:effectLst>
                      <a:latin typeface="Arial"/>
                    </a:endParaRPr>
                  </a:p>
                </p:txBody>
              </p:sp>
            </p:grpSp>
            <p:grpSp>
              <p:nvGrpSpPr>
                <p:cNvPr id="15" name="Groupe 14"/>
                <p:cNvGrpSpPr/>
                <p:nvPr/>
              </p:nvGrpSpPr>
              <p:grpSpPr>
                <a:xfrm>
                  <a:off x="2919769" y="2348277"/>
                  <a:ext cx="4326513" cy="313120"/>
                  <a:chOff x="2919769" y="2348277"/>
                  <a:chExt cx="4326513" cy="313120"/>
                </a:xfrm>
              </p:grpSpPr>
              <p:sp>
                <p:nvSpPr>
                  <p:cNvPr id="20" name="Forme libre 19"/>
                  <p:cNvSpPr/>
                  <p:nvPr/>
                </p:nvSpPr>
                <p:spPr>
                  <a:xfrm>
                    <a:off x="2919769" y="2348277"/>
                    <a:ext cx="721085" cy="313120"/>
                  </a:xfrm>
                  <a:custGeom>
                    <a:avLst/>
                    <a:gdLst>
                      <a:gd name="rtl" fmla="*/ 295943 w 721085"/>
                      <a:gd name="rtt" fmla="*/ 65360 h 313120"/>
                      <a:gd name="rtr" fmla="*/ 425143 w 721085"/>
                      <a:gd name="rtb" fmla="*/ 247760 h 313120"/>
                    </a:gdLst>
                    <a:ahLst/>
                    <a:cxnLst/>
                    <a:rect l="rtl" t="rtt" r="rtr" b="rtb"/>
                    <a:pathLst>
                      <a:path w="721085" h="313120" stroke="0">
                        <a:moveTo>
                          <a:pt x="0" y="0"/>
                        </a:moveTo>
                        <a:lnTo>
                          <a:pt x="0" y="313120"/>
                        </a:lnTo>
                        <a:lnTo>
                          <a:pt x="721085" y="313120"/>
                        </a:lnTo>
                        <a:lnTo>
                          <a:pt x="721085"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21" name="Forme libre 20"/>
                  <p:cNvSpPr/>
                  <p:nvPr/>
                </p:nvSpPr>
                <p:spPr>
                  <a:xfrm>
                    <a:off x="3640854" y="2348277"/>
                    <a:ext cx="1261900" cy="313120"/>
                  </a:xfrm>
                  <a:custGeom>
                    <a:avLst/>
                    <a:gdLst>
                      <a:gd name="rtl" fmla="*/ 566350 w 1261900"/>
                      <a:gd name="rtt" fmla="*/ 65360 h 313120"/>
                      <a:gd name="rtr" fmla="*/ 695550 w 1261900"/>
                      <a:gd name="rtb" fmla="*/ 247760 h 313120"/>
                    </a:gdLst>
                    <a:ahLst/>
                    <a:cxnLst/>
                    <a:rect l="rtl" t="rtt" r="rtr" b="rtb"/>
                    <a:pathLst>
                      <a:path w="1261900" h="313120" stroke="0">
                        <a:moveTo>
                          <a:pt x="0" y="0"/>
                        </a:moveTo>
                        <a:lnTo>
                          <a:pt x="0" y="313120"/>
                        </a:lnTo>
                        <a:lnTo>
                          <a:pt x="1261900" y="313120"/>
                        </a:lnTo>
                        <a:lnTo>
                          <a:pt x="1261900"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22" name="Forme libre 21"/>
                  <p:cNvSpPr/>
                  <p:nvPr/>
                </p:nvSpPr>
                <p:spPr>
                  <a:xfrm>
                    <a:off x="4902754" y="2348277"/>
                    <a:ext cx="2343528" cy="313120"/>
                  </a:xfrm>
                  <a:custGeom>
                    <a:avLst/>
                    <a:gdLst>
                      <a:gd name="rtl" fmla="*/ 1080564 w 2343528"/>
                      <a:gd name="rtt" fmla="*/ 65360 h 313120"/>
                      <a:gd name="rtr" fmla="*/ 1262964 w 2343528"/>
                      <a:gd name="rtb" fmla="*/ 247760 h 313120"/>
                    </a:gdLst>
                    <a:ahLst/>
                    <a:cxnLst/>
                    <a:rect l="rtl" t="rtt" r="rtr" b="rtb"/>
                    <a:pathLst>
                      <a:path w="2343528" h="313120" stroke="0">
                        <a:moveTo>
                          <a:pt x="0" y="0"/>
                        </a:moveTo>
                        <a:lnTo>
                          <a:pt x="0" y="313120"/>
                        </a:lnTo>
                        <a:lnTo>
                          <a:pt x="2343528" y="313120"/>
                        </a:lnTo>
                        <a:lnTo>
                          <a:pt x="2343528"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sz="1400" dirty="0">
                      <a:effectLst>
                        <a:glow rad="38100">
                          <a:srgbClr val="AFAFAF"/>
                        </a:glow>
                      </a:effectLst>
                      <a:latin typeface="Arial"/>
                    </a:endParaRPr>
                  </a:p>
                </p:txBody>
              </p:sp>
            </p:grpSp>
            <p:grpSp>
              <p:nvGrpSpPr>
                <p:cNvPr id="16" name="Groupe 15"/>
                <p:cNvGrpSpPr/>
                <p:nvPr/>
              </p:nvGrpSpPr>
              <p:grpSpPr>
                <a:xfrm>
                  <a:off x="2919769" y="1695944"/>
                  <a:ext cx="4326513" cy="313120"/>
                  <a:chOff x="2919769" y="1695944"/>
                  <a:chExt cx="4326513" cy="313120"/>
                </a:xfrm>
              </p:grpSpPr>
              <p:sp>
                <p:nvSpPr>
                  <p:cNvPr id="17" name="Forme libre 16"/>
                  <p:cNvSpPr/>
                  <p:nvPr/>
                </p:nvSpPr>
                <p:spPr>
                  <a:xfrm>
                    <a:off x="2919769" y="1695944"/>
                    <a:ext cx="721085" cy="313120"/>
                  </a:xfrm>
                  <a:custGeom>
                    <a:avLst/>
                    <a:gdLst>
                      <a:gd name="rtl" fmla="*/ 295943 w 721085"/>
                      <a:gd name="rtt" fmla="*/ 65360 h 313120"/>
                      <a:gd name="rtr" fmla="*/ 425143 w 721085"/>
                      <a:gd name="rtb" fmla="*/ 247760 h 313120"/>
                    </a:gdLst>
                    <a:ahLst/>
                    <a:cxnLst/>
                    <a:rect l="rtl" t="rtt" r="rtr" b="rtb"/>
                    <a:pathLst>
                      <a:path w="721085" h="313120" stroke="0">
                        <a:moveTo>
                          <a:pt x="0" y="0"/>
                        </a:moveTo>
                        <a:lnTo>
                          <a:pt x="0" y="313120"/>
                        </a:lnTo>
                        <a:lnTo>
                          <a:pt x="721085" y="313120"/>
                        </a:lnTo>
                        <a:lnTo>
                          <a:pt x="721085" y="0"/>
                        </a:lnTo>
                        <a:lnTo>
                          <a:pt x="0" y="0"/>
                        </a:lnTo>
                        <a:close/>
                      </a:path>
                    </a:pathLst>
                  </a:custGeom>
                  <a:solidFill>
                    <a:schemeClr val="accent1">
                      <a:lumMod val="75000"/>
                    </a:schemeClr>
                  </a:solidFill>
                  <a:ln w="7600" cap="flat">
                    <a:noFill/>
                    <a:miter/>
                  </a:ln>
                </p:spPr>
                <p:txBody>
                  <a:bodyPr wrap="none" lIns="0" tIns="0" rIns="0" bIns="0" rtlCol="0" anchor="ctr"/>
                  <a:lstStyle/>
                  <a:p>
                    <a:pPr algn="ctr"/>
                    <a:endParaRPr sz="1400" dirty="0">
                      <a:solidFill>
                        <a:schemeClr val="bg1"/>
                      </a:solidFill>
                      <a:effectLst>
                        <a:glow rad="38100">
                          <a:srgbClr val="83C969"/>
                        </a:glow>
                      </a:effectLst>
                      <a:latin typeface="Arial"/>
                    </a:endParaRPr>
                  </a:p>
                </p:txBody>
              </p:sp>
              <p:sp>
                <p:nvSpPr>
                  <p:cNvPr id="18" name="Forme libre 17"/>
                  <p:cNvSpPr/>
                  <p:nvPr/>
                </p:nvSpPr>
                <p:spPr>
                  <a:xfrm>
                    <a:off x="3640854" y="1695944"/>
                    <a:ext cx="721085" cy="313120"/>
                  </a:xfrm>
                  <a:custGeom>
                    <a:avLst/>
                    <a:gdLst>
                      <a:gd name="rtl" fmla="*/ 295943 w 721085"/>
                      <a:gd name="rtt" fmla="*/ 65360 h 313120"/>
                      <a:gd name="rtr" fmla="*/ 425143 w 721085"/>
                      <a:gd name="rtb" fmla="*/ 247760 h 313120"/>
                    </a:gdLst>
                    <a:ahLst/>
                    <a:cxnLst/>
                    <a:rect l="rtl" t="rtt" r="rtr" b="rtb"/>
                    <a:pathLst>
                      <a:path w="721085" h="313120" stroke="0">
                        <a:moveTo>
                          <a:pt x="0" y="0"/>
                        </a:moveTo>
                        <a:lnTo>
                          <a:pt x="0" y="313120"/>
                        </a:lnTo>
                        <a:lnTo>
                          <a:pt x="721085" y="313120"/>
                        </a:lnTo>
                        <a:lnTo>
                          <a:pt x="721085" y="0"/>
                        </a:lnTo>
                        <a:lnTo>
                          <a:pt x="0" y="0"/>
                        </a:lnTo>
                        <a:close/>
                      </a:path>
                    </a:pathLst>
                  </a:custGeom>
                  <a:solidFill>
                    <a:srgbClr val="FAFA62"/>
                  </a:solidFill>
                  <a:ln w="7600" cap="flat">
                    <a:solidFill>
                      <a:srgbClr val="000000"/>
                    </a:solidFill>
                    <a:miter/>
                  </a:ln>
                </p:spPr>
                <p:txBody>
                  <a:bodyPr wrap="none" lIns="0" tIns="0" rIns="0" bIns="0" rtlCol="0" anchor="ctr"/>
                  <a:lstStyle/>
                  <a:p>
                    <a:pPr algn="ctr"/>
                    <a:endParaRPr sz="1400" dirty="0">
                      <a:effectLst>
                        <a:glow rad="38100">
                          <a:srgbClr val="FF0000"/>
                        </a:glow>
                      </a:effectLst>
                      <a:latin typeface="Arial"/>
                    </a:endParaRPr>
                  </a:p>
                </p:txBody>
              </p:sp>
              <p:sp>
                <p:nvSpPr>
                  <p:cNvPr id="19" name="Forme libre 18"/>
                  <p:cNvSpPr/>
                  <p:nvPr/>
                </p:nvSpPr>
                <p:spPr>
                  <a:xfrm>
                    <a:off x="4361940" y="1695944"/>
                    <a:ext cx="2884342" cy="313120"/>
                  </a:xfrm>
                  <a:custGeom>
                    <a:avLst/>
                    <a:gdLst>
                      <a:gd name="rtl" fmla="*/ 1350971 w 2884342"/>
                      <a:gd name="rtt" fmla="*/ 65360 h 313120"/>
                      <a:gd name="rtr" fmla="*/ 1533371 w 2884342"/>
                      <a:gd name="rtb" fmla="*/ 247760 h 313120"/>
                    </a:gdLst>
                    <a:ahLst/>
                    <a:cxnLst/>
                    <a:rect l="rtl" t="rtt" r="rtr" b="rtb"/>
                    <a:pathLst>
                      <a:path w="2884342" h="313120" stroke="0">
                        <a:moveTo>
                          <a:pt x="0" y="0"/>
                        </a:moveTo>
                        <a:lnTo>
                          <a:pt x="0" y="313120"/>
                        </a:lnTo>
                        <a:lnTo>
                          <a:pt x="2884342" y="313120"/>
                        </a:lnTo>
                        <a:lnTo>
                          <a:pt x="2884342" y="0"/>
                        </a:lnTo>
                        <a:lnTo>
                          <a:pt x="0" y="0"/>
                        </a:lnTo>
                        <a:close/>
                      </a:path>
                    </a:pathLst>
                  </a:custGeom>
                  <a:solidFill>
                    <a:schemeClr val="bg1">
                      <a:lumMod val="75000"/>
                    </a:schemeClr>
                  </a:solidFill>
                  <a:ln w="7600" cap="flat">
                    <a:solidFill>
                      <a:srgbClr val="000000"/>
                    </a:solidFill>
                    <a:miter/>
                  </a:ln>
                </p:spPr>
                <p:txBody>
                  <a:bodyPr wrap="none" lIns="0" tIns="0" rIns="0" bIns="0" rtlCol="0" anchor="ctr"/>
                  <a:lstStyle/>
                  <a:p>
                    <a:pPr algn="ctr"/>
                    <a:endParaRPr sz="1400" dirty="0">
                      <a:effectLst>
                        <a:glow rad="38100">
                          <a:srgbClr val="AFAFAF"/>
                        </a:glow>
                      </a:effectLst>
                      <a:latin typeface="Arial"/>
                    </a:endParaRPr>
                  </a:p>
                </p:txBody>
              </p:sp>
            </p:grpSp>
          </p:grpSp>
        </p:grpSp>
      </p:grpSp>
      <p:sp>
        <p:nvSpPr>
          <p:cNvPr id="54" name="Titre 1">
            <a:extLst>
              <a:ext uri="{FF2B5EF4-FFF2-40B4-BE49-F238E27FC236}">
                <a16:creationId xmlns:a16="http://schemas.microsoft.com/office/drawing/2014/main" id="{EC56A7BA-D32D-4B0B-AEBA-09F7B74726A7}"/>
              </a:ext>
            </a:extLst>
          </p:cNvPr>
          <p:cNvSpPr txBox="1">
            <a:spLocks/>
          </p:cNvSpPr>
          <p:nvPr/>
        </p:nvSpPr>
        <p:spPr>
          <a:xfrm>
            <a:off x="1036361" y="361142"/>
            <a:ext cx="10200567" cy="9044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latin typeface="+mn-lt"/>
              </a:rPr>
              <a:t>Les perspectives technologiques à court terme </a:t>
            </a:r>
          </a:p>
        </p:txBody>
      </p:sp>
      <p:sp>
        <p:nvSpPr>
          <p:cNvPr id="55" name="ZoneTexte 54">
            <a:extLst>
              <a:ext uri="{FF2B5EF4-FFF2-40B4-BE49-F238E27FC236}">
                <a16:creationId xmlns:a16="http://schemas.microsoft.com/office/drawing/2014/main" id="{DFB013CE-62D1-44F1-8D21-780FBF03B9BB}"/>
              </a:ext>
            </a:extLst>
          </p:cNvPr>
          <p:cNvSpPr txBox="1"/>
          <p:nvPr/>
        </p:nvSpPr>
        <p:spPr>
          <a:xfrm>
            <a:off x="5060261" y="5777647"/>
            <a:ext cx="3108923" cy="291298"/>
          </a:xfrm>
          <a:prstGeom prst="rect">
            <a:avLst/>
          </a:prstGeom>
          <a:noFill/>
        </p:spPr>
        <p:txBody>
          <a:bodyPr wrap="square">
            <a:spAutoFit/>
          </a:bodyPr>
          <a:lstStyle/>
          <a:p>
            <a:pPr algn="ctr">
              <a:lnSpc>
                <a:spcPct val="115000"/>
              </a:lnSpc>
            </a:pPr>
            <a:r>
              <a:rPr lang="fr-FR" sz="1200" i="1" dirty="0">
                <a:solidFill>
                  <a:schemeClr val="bg2">
                    <a:lumMod val="50000"/>
                  </a:schemeClr>
                </a:solidFill>
                <a:latin typeface="Calibri" panose="020F0502020204030204" pitchFamily="34" charset="0"/>
                <a:ea typeface="Times New Roman" panose="02020603050405020304" pitchFamily="18" charset="0"/>
              </a:rPr>
              <a:t>Nombre de répondants</a:t>
            </a:r>
            <a:endParaRPr lang="fr-FR" sz="1200" i="1" dirty="0">
              <a:solidFill>
                <a:schemeClr val="bg2">
                  <a:lumMod val="50000"/>
                </a:schemeClr>
              </a:solidFill>
              <a:effectLst/>
              <a:latin typeface="Times New Roman" panose="02020603050405020304" pitchFamily="18" charset="0"/>
              <a:ea typeface="Times New Roman" panose="02020603050405020304" pitchFamily="18" charset="0"/>
            </a:endParaRPr>
          </a:p>
        </p:txBody>
      </p:sp>
      <p:sp>
        <p:nvSpPr>
          <p:cNvPr id="3" name="ZoneTexte 2"/>
          <p:cNvSpPr txBox="1"/>
          <p:nvPr/>
        </p:nvSpPr>
        <p:spPr>
          <a:xfrm>
            <a:off x="4706188" y="2057474"/>
            <a:ext cx="354073" cy="307777"/>
          </a:xfrm>
          <a:prstGeom prst="rect">
            <a:avLst/>
          </a:prstGeom>
          <a:noFill/>
        </p:spPr>
        <p:txBody>
          <a:bodyPr wrap="square" rtlCol="0">
            <a:spAutoFit/>
          </a:bodyPr>
          <a:lstStyle/>
          <a:p>
            <a:r>
              <a:rPr lang="fr-BE" sz="1400" dirty="0">
                <a:solidFill>
                  <a:schemeClr val="bg1"/>
                </a:solidFill>
              </a:rPr>
              <a:t>4</a:t>
            </a:r>
          </a:p>
        </p:txBody>
      </p:sp>
      <p:sp>
        <p:nvSpPr>
          <p:cNvPr id="56" name="ZoneTexte 55"/>
          <p:cNvSpPr txBox="1"/>
          <p:nvPr/>
        </p:nvSpPr>
        <p:spPr>
          <a:xfrm>
            <a:off x="5485039" y="2076179"/>
            <a:ext cx="354073" cy="307777"/>
          </a:xfrm>
          <a:prstGeom prst="rect">
            <a:avLst/>
          </a:prstGeom>
          <a:noFill/>
        </p:spPr>
        <p:txBody>
          <a:bodyPr wrap="square" rtlCol="0">
            <a:spAutoFit/>
          </a:bodyPr>
          <a:lstStyle/>
          <a:p>
            <a:r>
              <a:rPr lang="fr-BE" sz="1400" dirty="0"/>
              <a:t>4</a:t>
            </a:r>
          </a:p>
        </p:txBody>
      </p:sp>
      <p:sp>
        <p:nvSpPr>
          <p:cNvPr id="57" name="ZoneTexte 56"/>
          <p:cNvSpPr txBox="1"/>
          <p:nvPr/>
        </p:nvSpPr>
        <p:spPr>
          <a:xfrm>
            <a:off x="7103853" y="2054616"/>
            <a:ext cx="364420" cy="307777"/>
          </a:xfrm>
          <a:prstGeom prst="rect">
            <a:avLst/>
          </a:prstGeom>
          <a:noFill/>
        </p:spPr>
        <p:txBody>
          <a:bodyPr wrap="square" rtlCol="0">
            <a:spAutoFit/>
          </a:bodyPr>
          <a:lstStyle/>
          <a:p>
            <a:r>
              <a:rPr lang="fr-BE" sz="1400" dirty="0"/>
              <a:t>16</a:t>
            </a:r>
          </a:p>
        </p:txBody>
      </p:sp>
      <p:sp>
        <p:nvSpPr>
          <p:cNvPr id="58" name="ZoneTexte 57"/>
          <p:cNvSpPr txBox="1"/>
          <p:nvPr/>
        </p:nvSpPr>
        <p:spPr>
          <a:xfrm>
            <a:off x="5662075" y="2639946"/>
            <a:ext cx="354073" cy="307777"/>
          </a:xfrm>
          <a:prstGeom prst="rect">
            <a:avLst/>
          </a:prstGeom>
          <a:noFill/>
        </p:spPr>
        <p:txBody>
          <a:bodyPr wrap="square" rtlCol="0">
            <a:spAutoFit/>
          </a:bodyPr>
          <a:lstStyle/>
          <a:p>
            <a:r>
              <a:rPr lang="fr-BE" sz="1400" dirty="0"/>
              <a:t>7</a:t>
            </a:r>
          </a:p>
        </p:txBody>
      </p:sp>
      <p:sp>
        <p:nvSpPr>
          <p:cNvPr id="59" name="ZoneTexte 58"/>
          <p:cNvSpPr txBox="1"/>
          <p:nvPr/>
        </p:nvSpPr>
        <p:spPr>
          <a:xfrm>
            <a:off x="4716956" y="2631277"/>
            <a:ext cx="354073" cy="307777"/>
          </a:xfrm>
          <a:prstGeom prst="rect">
            <a:avLst/>
          </a:prstGeom>
          <a:noFill/>
        </p:spPr>
        <p:txBody>
          <a:bodyPr wrap="square" rtlCol="0">
            <a:spAutoFit/>
          </a:bodyPr>
          <a:lstStyle/>
          <a:p>
            <a:r>
              <a:rPr lang="fr-BE" sz="1400" dirty="0">
                <a:solidFill>
                  <a:schemeClr val="bg1"/>
                </a:solidFill>
              </a:rPr>
              <a:t>4</a:t>
            </a:r>
          </a:p>
        </p:txBody>
      </p:sp>
      <p:sp>
        <p:nvSpPr>
          <p:cNvPr id="60" name="ZoneTexte 59"/>
          <p:cNvSpPr txBox="1"/>
          <p:nvPr/>
        </p:nvSpPr>
        <p:spPr>
          <a:xfrm>
            <a:off x="4869356" y="3241541"/>
            <a:ext cx="354073" cy="307777"/>
          </a:xfrm>
          <a:prstGeom prst="rect">
            <a:avLst/>
          </a:prstGeom>
          <a:noFill/>
        </p:spPr>
        <p:txBody>
          <a:bodyPr wrap="square" rtlCol="0">
            <a:spAutoFit/>
          </a:bodyPr>
          <a:lstStyle/>
          <a:p>
            <a:r>
              <a:rPr lang="fr-BE" sz="1400" dirty="0">
                <a:solidFill>
                  <a:schemeClr val="bg1"/>
                </a:solidFill>
              </a:rPr>
              <a:t>6</a:t>
            </a:r>
          </a:p>
        </p:txBody>
      </p:sp>
      <p:sp>
        <p:nvSpPr>
          <p:cNvPr id="61" name="ZoneTexte 60"/>
          <p:cNvSpPr txBox="1"/>
          <p:nvPr/>
        </p:nvSpPr>
        <p:spPr>
          <a:xfrm>
            <a:off x="5050083" y="3851805"/>
            <a:ext cx="354073" cy="307777"/>
          </a:xfrm>
          <a:prstGeom prst="rect">
            <a:avLst/>
          </a:prstGeom>
          <a:noFill/>
        </p:spPr>
        <p:txBody>
          <a:bodyPr wrap="square" rtlCol="0">
            <a:spAutoFit/>
          </a:bodyPr>
          <a:lstStyle/>
          <a:p>
            <a:r>
              <a:rPr lang="fr-BE" sz="1400" dirty="0">
                <a:solidFill>
                  <a:schemeClr val="bg1"/>
                </a:solidFill>
              </a:rPr>
              <a:t>8</a:t>
            </a:r>
          </a:p>
        </p:txBody>
      </p:sp>
      <p:sp>
        <p:nvSpPr>
          <p:cNvPr id="62" name="ZoneTexte 61"/>
          <p:cNvSpPr txBox="1"/>
          <p:nvPr/>
        </p:nvSpPr>
        <p:spPr>
          <a:xfrm>
            <a:off x="5163819" y="4429191"/>
            <a:ext cx="354073" cy="307777"/>
          </a:xfrm>
          <a:prstGeom prst="rect">
            <a:avLst/>
          </a:prstGeom>
          <a:noFill/>
        </p:spPr>
        <p:txBody>
          <a:bodyPr wrap="square" rtlCol="0">
            <a:spAutoFit/>
          </a:bodyPr>
          <a:lstStyle/>
          <a:p>
            <a:r>
              <a:rPr lang="fr-BE" sz="1400" dirty="0">
                <a:solidFill>
                  <a:schemeClr val="bg1"/>
                </a:solidFill>
              </a:rPr>
              <a:t>9</a:t>
            </a:r>
          </a:p>
        </p:txBody>
      </p:sp>
      <p:sp>
        <p:nvSpPr>
          <p:cNvPr id="63" name="ZoneTexte 62"/>
          <p:cNvSpPr txBox="1"/>
          <p:nvPr/>
        </p:nvSpPr>
        <p:spPr>
          <a:xfrm>
            <a:off x="5713473" y="5039508"/>
            <a:ext cx="423172" cy="307777"/>
          </a:xfrm>
          <a:prstGeom prst="rect">
            <a:avLst/>
          </a:prstGeom>
          <a:noFill/>
        </p:spPr>
        <p:txBody>
          <a:bodyPr wrap="square" rtlCol="0">
            <a:spAutoFit/>
          </a:bodyPr>
          <a:lstStyle/>
          <a:p>
            <a:r>
              <a:rPr lang="fr-BE" sz="1400" dirty="0">
                <a:solidFill>
                  <a:schemeClr val="bg1"/>
                </a:solidFill>
              </a:rPr>
              <a:t>16</a:t>
            </a:r>
          </a:p>
        </p:txBody>
      </p:sp>
      <p:sp>
        <p:nvSpPr>
          <p:cNvPr id="64" name="ZoneTexte 63"/>
          <p:cNvSpPr txBox="1"/>
          <p:nvPr/>
        </p:nvSpPr>
        <p:spPr>
          <a:xfrm>
            <a:off x="6016148" y="3266518"/>
            <a:ext cx="354073" cy="307777"/>
          </a:xfrm>
          <a:prstGeom prst="rect">
            <a:avLst/>
          </a:prstGeom>
          <a:noFill/>
        </p:spPr>
        <p:txBody>
          <a:bodyPr wrap="square" rtlCol="0">
            <a:spAutoFit/>
          </a:bodyPr>
          <a:lstStyle/>
          <a:p>
            <a:r>
              <a:rPr lang="fr-BE" sz="1400" dirty="0"/>
              <a:t>6</a:t>
            </a:r>
          </a:p>
        </p:txBody>
      </p:sp>
      <p:sp>
        <p:nvSpPr>
          <p:cNvPr id="66" name="ZoneTexte 65"/>
          <p:cNvSpPr txBox="1"/>
          <p:nvPr/>
        </p:nvSpPr>
        <p:spPr>
          <a:xfrm>
            <a:off x="6280340" y="3827919"/>
            <a:ext cx="354073" cy="307777"/>
          </a:xfrm>
          <a:prstGeom prst="rect">
            <a:avLst/>
          </a:prstGeom>
          <a:noFill/>
        </p:spPr>
        <p:txBody>
          <a:bodyPr wrap="square" rtlCol="0">
            <a:spAutoFit/>
          </a:bodyPr>
          <a:lstStyle/>
          <a:p>
            <a:r>
              <a:rPr lang="fr-BE" sz="1400" dirty="0"/>
              <a:t>5</a:t>
            </a:r>
          </a:p>
        </p:txBody>
      </p:sp>
      <p:sp>
        <p:nvSpPr>
          <p:cNvPr id="67" name="ZoneTexte 66"/>
          <p:cNvSpPr txBox="1"/>
          <p:nvPr/>
        </p:nvSpPr>
        <p:spPr>
          <a:xfrm>
            <a:off x="6455934" y="4436770"/>
            <a:ext cx="354073" cy="307777"/>
          </a:xfrm>
          <a:prstGeom prst="rect">
            <a:avLst/>
          </a:prstGeom>
          <a:noFill/>
        </p:spPr>
        <p:txBody>
          <a:bodyPr wrap="square" rtlCol="0">
            <a:spAutoFit/>
          </a:bodyPr>
          <a:lstStyle/>
          <a:p>
            <a:r>
              <a:rPr lang="fr-BE" sz="1400" dirty="0"/>
              <a:t>5</a:t>
            </a:r>
          </a:p>
        </p:txBody>
      </p:sp>
      <p:sp>
        <p:nvSpPr>
          <p:cNvPr id="68" name="ZoneTexte 67"/>
          <p:cNvSpPr txBox="1"/>
          <p:nvPr/>
        </p:nvSpPr>
        <p:spPr>
          <a:xfrm>
            <a:off x="7579382" y="5031273"/>
            <a:ext cx="354073" cy="307777"/>
          </a:xfrm>
          <a:prstGeom prst="rect">
            <a:avLst/>
          </a:prstGeom>
          <a:noFill/>
        </p:spPr>
        <p:txBody>
          <a:bodyPr wrap="square" rtlCol="0">
            <a:spAutoFit/>
          </a:bodyPr>
          <a:lstStyle/>
          <a:p>
            <a:r>
              <a:rPr lang="fr-BE" sz="1400" dirty="0"/>
              <a:t>5</a:t>
            </a:r>
          </a:p>
        </p:txBody>
      </p:sp>
      <p:sp>
        <p:nvSpPr>
          <p:cNvPr id="69" name="ZoneTexte 68"/>
          <p:cNvSpPr txBox="1"/>
          <p:nvPr/>
        </p:nvSpPr>
        <p:spPr>
          <a:xfrm>
            <a:off x="8270627" y="5042283"/>
            <a:ext cx="354073" cy="307777"/>
          </a:xfrm>
          <a:prstGeom prst="rect">
            <a:avLst/>
          </a:prstGeom>
          <a:noFill/>
        </p:spPr>
        <p:txBody>
          <a:bodyPr wrap="square" rtlCol="0">
            <a:spAutoFit/>
          </a:bodyPr>
          <a:lstStyle/>
          <a:p>
            <a:r>
              <a:rPr lang="fr-BE" sz="1400" dirty="0"/>
              <a:t>5</a:t>
            </a:r>
          </a:p>
        </p:txBody>
      </p:sp>
      <p:sp>
        <p:nvSpPr>
          <p:cNvPr id="70" name="ZoneTexte 69"/>
          <p:cNvSpPr txBox="1"/>
          <p:nvPr/>
        </p:nvSpPr>
        <p:spPr>
          <a:xfrm>
            <a:off x="7404171" y="2631277"/>
            <a:ext cx="364420" cy="307777"/>
          </a:xfrm>
          <a:prstGeom prst="rect">
            <a:avLst/>
          </a:prstGeom>
          <a:noFill/>
        </p:spPr>
        <p:txBody>
          <a:bodyPr wrap="square" rtlCol="0">
            <a:spAutoFit/>
          </a:bodyPr>
          <a:lstStyle/>
          <a:p>
            <a:r>
              <a:rPr lang="fr-BE" sz="1400" dirty="0"/>
              <a:t>13</a:t>
            </a:r>
          </a:p>
        </p:txBody>
      </p:sp>
      <p:sp>
        <p:nvSpPr>
          <p:cNvPr id="71" name="ZoneTexte 70"/>
          <p:cNvSpPr txBox="1"/>
          <p:nvPr/>
        </p:nvSpPr>
        <p:spPr>
          <a:xfrm>
            <a:off x="7572733" y="3241541"/>
            <a:ext cx="364420" cy="307777"/>
          </a:xfrm>
          <a:prstGeom prst="rect">
            <a:avLst/>
          </a:prstGeom>
          <a:noFill/>
        </p:spPr>
        <p:txBody>
          <a:bodyPr wrap="square" rtlCol="0">
            <a:spAutoFit/>
          </a:bodyPr>
          <a:lstStyle/>
          <a:p>
            <a:r>
              <a:rPr lang="fr-BE" sz="1400" dirty="0"/>
              <a:t>12</a:t>
            </a:r>
          </a:p>
        </p:txBody>
      </p:sp>
      <p:sp>
        <p:nvSpPr>
          <p:cNvPr id="72" name="ZoneTexte 71"/>
          <p:cNvSpPr txBox="1"/>
          <p:nvPr/>
        </p:nvSpPr>
        <p:spPr>
          <a:xfrm>
            <a:off x="7725690" y="3841248"/>
            <a:ext cx="364420" cy="307777"/>
          </a:xfrm>
          <a:prstGeom prst="rect">
            <a:avLst/>
          </a:prstGeom>
          <a:noFill/>
        </p:spPr>
        <p:txBody>
          <a:bodyPr wrap="square" rtlCol="0">
            <a:spAutoFit/>
          </a:bodyPr>
          <a:lstStyle/>
          <a:p>
            <a:r>
              <a:rPr lang="fr-BE" sz="1400" dirty="0"/>
              <a:t>11</a:t>
            </a:r>
          </a:p>
        </p:txBody>
      </p:sp>
      <p:sp>
        <p:nvSpPr>
          <p:cNvPr id="73" name="ZoneTexte 72"/>
          <p:cNvSpPr txBox="1"/>
          <p:nvPr/>
        </p:nvSpPr>
        <p:spPr>
          <a:xfrm>
            <a:off x="7804764" y="4434419"/>
            <a:ext cx="364420" cy="307777"/>
          </a:xfrm>
          <a:prstGeom prst="rect">
            <a:avLst/>
          </a:prstGeom>
          <a:noFill/>
        </p:spPr>
        <p:txBody>
          <a:bodyPr wrap="square" rtlCol="0">
            <a:spAutoFit/>
          </a:bodyPr>
          <a:lstStyle/>
          <a:p>
            <a:r>
              <a:rPr lang="fr-BE" sz="1400" dirty="0"/>
              <a:t>10</a:t>
            </a:r>
          </a:p>
        </p:txBody>
      </p:sp>
    </p:spTree>
    <p:extLst>
      <p:ext uri="{BB962C8B-B14F-4D97-AF65-F5344CB8AC3E}">
        <p14:creationId xmlns:p14="http://schemas.microsoft.com/office/powerpoint/2010/main" val="238316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 175"/>
          <p:cNvPicPr>
            <a:picLocks noChangeAspect="1"/>
          </p:cNvPicPr>
          <p:nvPr/>
        </p:nvPicPr>
        <p:blipFill>
          <a:blip r:embed="rId2"/>
          <a:stretch>
            <a:fillRect/>
          </a:stretch>
        </p:blipFill>
        <p:spPr>
          <a:xfrm>
            <a:off x="312834" y="350249"/>
            <a:ext cx="1054299" cy="761107"/>
          </a:xfrm>
          <a:prstGeom prst="rect">
            <a:avLst/>
          </a:prstGeom>
        </p:spPr>
      </p:pic>
      <p:sp>
        <p:nvSpPr>
          <p:cNvPr id="2" name="Titre 1"/>
          <p:cNvSpPr>
            <a:spLocks noGrp="1"/>
          </p:cNvSpPr>
          <p:nvPr>
            <p:ph type="title"/>
          </p:nvPr>
        </p:nvSpPr>
        <p:spPr>
          <a:xfrm>
            <a:off x="763237" y="95394"/>
            <a:ext cx="7514617" cy="1185241"/>
          </a:xfrm>
        </p:spPr>
        <p:txBody>
          <a:bodyPr>
            <a:noAutofit/>
          </a:bodyPr>
          <a:lstStyle/>
          <a:p>
            <a:pPr algn="ctr"/>
            <a:r>
              <a:rPr lang="fr-FR" sz="3200" b="1" dirty="0">
                <a:latin typeface="+mn-lt"/>
              </a:rPr>
              <a:t>Conséquences les plus rapportées de l'adoption des technologies à 3 ans </a:t>
            </a:r>
            <a:endParaRPr lang="fr-BE" sz="3200" b="1" dirty="0">
              <a:latin typeface="+mn-lt"/>
            </a:endParaRPr>
          </a:p>
        </p:txBody>
      </p:sp>
      <p:grpSp>
        <p:nvGrpSpPr>
          <p:cNvPr id="29" name="Group240">
            <a:extLst>
              <a:ext uri="{FF2B5EF4-FFF2-40B4-BE49-F238E27FC236}">
                <a16:creationId xmlns:a16="http://schemas.microsoft.com/office/drawing/2014/main" id="{6F8D17C5-E7AE-4960-8693-0C01F115809B}"/>
              </a:ext>
            </a:extLst>
          </p:cNvPr>
          <p:cNvGrpSpPr/>
          <p:nvPr/>
        </p:nvGrpSpPr>
        <p:grpSpPr>
          <a:xfrm>
            <a:off x="7837694" y="397015"/>
            <a:ext cx="3785844" cy="2584958"/>
            <a:chOff x="2583179" y="1567963"/>
            <a:chExt cx="5630987" cy="3719997"/>
          </a:xfrm>
        </p:grpSpPr>
        <p:grpSp>
          <p:nvGrpSpPr>
            <p:cNvPr id="31" name="Circle">
              <a:extLst>
                <a:ext uri="{FF2B5EF4-FFF2-40B4-BE49-F238E27FC236}">
                  <a16:creationId xmlns:a16="http://schemas.microsoft.com/office/drawing/2014/main" id="{1C9BAF69-858D-4265-8A27-525F654FAA30}"/>
                </a:ext>
              </a:extLst>
            </p:cNvPr>
            <p:cNvGrpSpPr/>
            <p:nvPr/>
          </p:nvGrpSpPr>
          <p:grpSpPr>
            <a:xfrm>
              <a:off x="5119393" y="1985521"/>
              <a:ext cx="3094773" cy="2987941"/>
              <a:chOff x="5119393" y="1985521"/>
              <a:chExt cx="3094773" cy="2987941"/>
            </a:xfrm>
          </p:grpSpPr>
          <p:grpSp>
            <p:nvGrpSpPr>
              <p:cNvPr id="111" name="Group 241">
                <a:extLst>
                  <a:ext uri="{FF2B5EF4-FFF2-40B4-BE49-F238E27FC236}">
                    <a16:creationId xmlns:a16="http://schemas.microsoft.com/office/drawing/2014/main" id="{F3890A22-2B61-4341-9153-2AF86E2A9A18}"/>
                  </a:ext>
                </a:extLst>
              </p:cNvPr>
              <p:cNvGrpSpPr/>
              <p:nvPr/>
            </p:nvGrpSpPr>
            <p:grpSpPr>
              <a:xfrm>
                <a:off x="6311065" y="3711108"/>
                <a:ext cx="1903101" cy="1262354"/>
                <a:chOff x="6311065" y="3711108"/>
                <a:chExt cx="1903101" cy="1262354"/>
              </a:xfrm>
            </p:grpSpPr>
            <p:sp>
              <p:nvSpPr>
                <p:cNvPr id="174" name="Text 242">
                  <a:extLst>
                    <a:ext uri="{FF2B5EF4-FFF2-40B4-BE49-F238E27FC236}">
                      <a16:creationId xmlns:a16="http://schemas.microsoft.com/office/drawing/2014/main" id="{CE8A2039-9FEA-4F09-ACCB-4B1DD1C3E1D0}"/>
                    </a:ext>
                  </a:extLst>
                </p:cNvPr>
                <p:cNvSpPr txBox="1"/>
                <p:nvPr/>
              </p:nvSpPr>
              <p:spPr>
                <a:xfrm rot="6239181">
                  <a:off x="7982860" y="3479801"/>
                  <a:ext cx="0" cy="462613"/>
                </a:xfrm>
                <a:prstGeom prst="rect">
                  <a:avLst/>
                </a:prstGeom>
                <a:noFill/>
              </p:spPr>
              <p:txBody>
                <a:bodyPr wrap="square" anchor="ctr">
                  <a:spAutoFit/>
                </a:bodyPr>
                <a:lstStyle/>
                <a:p>
                  <a:endParaRPr sz="1064" dirty="0">
                    <a:solidFill>
                      <a:srgbClr val="000000"/>
                    </a:solidFill>
                    <a:latin typeface="Arial"/>
                  </a:endParaRPr>
                </a:p>
              </p:txBody>
            </p:sp>
            <p:sp>
              <p:nvSpPr>
                <p:cNvPr id="175" name="Text 243">
                  <a:extLst>
                    <a:ext uri="{FF2B5EF4-FFF2-40B4-BE49-F238E27FC236}">
                      <a16:creationId xmlns:a16="http://schemas.microsoft.com/office/drawing/2014/main" id="{73247A73-EB8B-4ACE-80DC-90DAAC7B64ED}"/>
                    </a:ext>
                  </a:extLst>
                </p:cNvPr>
                <p:cNvSpPr txBox="1"/>
                <p:nvPr/>
              </p:nvSpPr>
              <p:spPr>
                <a:xfrm rot="6397462">
                  <a:off x="7962146" y="3560795"/>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78" name="Text 246">
                  <a:extLst>
                    <a:ext uri="{FF2B5EF4-FFF2-40B4-BE49-F238E27FC236}">
                      <a16:creationId xmlns:a16="http://schemas.microsoft.com/office/drawing/2014/main" id="{1A33D3A3-FB93-45FE-9959-A1046A14D768}"/>
                    </a:ext>
                  </a:extLst>
                </p:cNvPr>
                <p:cNvSpPr txBox="1"/>
                <p:nvPr/>
              </p:nvSpPr>
              <p:spPr>
                <a:xfrm rot="6862158">
                  <a:off x="7903622" y="3725396"/>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82" name="Text 250">
                  <a:extLst>
                    <a:ext uri="{FF2B5EF4-FFF2-40B4-BE49-F238E27FC236}">
                      <a16:creationId xmlns:a16="http://schemas.microsoft.com/office/drawing/2014/main" id="{B2722073-BDC5-4E77-B6B5-AF8CF51C908F}"/>
                    </a:ext>
                  </a:extLst>
                </p:cNvPr>
                <p:cNvSpPr txBox="1"/>
                <p:nvPr/>
              </p:nvSpPr>
              <p:spPr>
                <a:xfrm rot="7403153">
                  <a:off x="7803823" y="4023688"/>
                  <a:ext cx="0" cy="241462"/>
                </a:xfrm>
                <a:prstGeom prst="rect">
                  <a:avLst/>
                </a:prstGeom>
                <a:noFill/>
              </p:spPr>
              <p:txBody>
                <a:bodyPr wrap="square" anchor="ctr">
                  <a:spAutoFit/>
                </a:bodyPr>
                <a:lstStyle/>
                <a:p>
                  <a:r>
                    <a:rPr sz="1064">
                      <a:solidFill>
                        <a:srgbClr val="000000"/>
                      </a:solidFill>
                      <a:latin typeface="Arial"/>
                    </a:rPr>
                    <a:t> </a:t>
                  </a:r>
                </a:p>
              </p:txBody>
            </p:sp>
            <p:sp>
              <p:nvSpPr>
                <p:cNvPr id="183" name="Text 251">
                  <a:extLst>
                    <a:ext uri="{FF2B5EF4-FFF2-40B4-BE49-F238E27FC236}">
                      <a16:creationId xmlns:a16="http://schemas.microsoft.com/office/drawing/2014/main" id="{1977100D-37CB-4438-A41A-5C5DAB796624}"/>
                    </a:ext>
                  </a:extLst>
                </p:cNvPr>
                <p:cNvSpPr txBox="1"/>
                <p:nvPr/>
              </p:nvSpPr>
              <p:spPr>
                <a:xfrm rot="7550062">
                  <a:off x="7783241" y="3945080"/>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84" name="Text 252">
                  <a:extLst>
                    <a:ext uri="{FF2B5EF4-FFF2-40B4-BE49-F238E27FC236}">
                      <a16:creationId xmlns:a16="http://schemas.microsoft.com/office/drawing/2014/main" id="{C9C6116C-1620-4D4B-A2C1-AFFEE73ABBB6}"/>
                    </a:ext>
                  </a:extLst>
                </p:cNvPr>
                <p:cNvSpPr txBox="1"/>
                <p:nvPr/>
              </p:nvSpPr>
              <p:spPr>
                <a:xfrm rot="7745600">
                  <a:off x="7738734" y="4006709"/>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85" name="Text 253">
                  <a:extLst>
                    <a:ext uri="{FF2B5EF4-FFF2-40B4-BE49-F238E27FC236}">
                      <a16:creationId xmlns:a16="http://schemas.microsoft.com/office/drawing/2014/main" id="{A102E8F4-2A9D-4CC5-A2A0-19E1A01BDD88}"/>
                    </a:ext>
                  </a:extLst>
                </p:cNvPr>
                <p:cNvSpPr txBox="1"/>
                <p:nvPr/>
              </p:nvSpPr>
              <p:spPr>
                <a:xfrm rot="7901825">
                  <a:off x="7690541" y="4065479"/>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86" name="Text 254">
                  <a:extLst>
                    <a:ext uri="{FF2B5EF4-FFF2-40B4-BE49-F238E27FC236}">
                      <a16:creationId xmlns:a16="http://schemas.microsoft.com/office/drawing/2014/main" id="{FA778BFB-E0F2-4457-A636-7263FBD1385F}"/>
                    </a:ext>
                  </a:extLst>
                </p:cNvPr>
                <p:cNvSpPr txBox="1"/>
                <p:nvPr/>
              </p:nvSpPr>
              <p:spPr>
                <a:xfrm rot="8009164">
                  <a:off x="7660161" y="4210066"/>
                  <a:ext cx="0" cy="241462"/>
                </a:xfrm>
                <a:prstGeom prst="rect">
                  <a:avLst/>
                </a:prstGeom>
                <a:noFill/>
              </p:spPr>
              <p:txBody>
                <a:bodyPr wrap="square" anchor="ctr">
                  <a:spAutoFit/>
                </a:bodyPr>
                <a:lstStyle/>
                <a:p>
                  <a:r>
                    <a:rPr sz="1064">
                      <a:solidFill>
                        <a:srgbClr val="000000"/>
                      </a:solidFill>
                      <a:latin typeface="Arial"/>
                    </a:rPr>
                    <a:t> </a:t>
                  </a:r>
                </a:p>
              </p:txBody>
            </p:sp>
            <p:sp>
              <p:nvSpPr>
                <p:cNvPr id="191" name="Text 259">
                  <a:extLst>
                    <a:ext uri="{FF2B5EF4-FFF2-40B4-BE49-F238E27FC236}">
                      <a16:creationId xmlns:a16="http://schemas.microsoft.com/office/drawing/2014/main" id="{D940050B-F541-411A-8A1E-9E38C32C0FE4}"/>
                    </a:ext>
                  </a:extLst>
                </p:cNvPr>
                <p:cNvSpPr txBox="1"/>
                <p:nvPr/>
              </p:nvSpPr>
              <p:spPr>
                <a:xfrm rot="8653645">
                  <a:off x="7492414" y="4271231"/>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192" name="Text 260">
                  <a:extLst>
                    <a:ext uri="{FF2B5EF4-FFF2-40B4-BE49-F238E27FC236}">
                      <a16:creationId xmlns:a16="http://schemas.microsoft.com/office/drawing/2014/main" id="{5D0B3FF8-15AA-4C8F-A66E-5A49518B8DDE}"/>
                    </a:ext>
                  </a:extLst>
                </p:cNvPr>
                <p:cNvSpPr txBox="1"/>
                <p:nvPr/>
              </p:nvSpPr>
              <p:spPr>
                <a:xfrm rot="8859398">
                  <a:off x="7424504" y="4320021"/>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193" name="Text 261">
                  <a:extLst>
                    <a:ext uri="{FF2B5EF4-FFF2-40B4-BE49-F238E27FC236}">
                      <a16:creationId xmlns:a16="http://schemas.microsoft.com/office/drawing/2014/main" id="{BC4A1E05-7140-4768-98A4-E22F4057A698}"/>
                    </a:ext>
                  </a:extLst>
                </p:cNvPr>
                <p:cNvSpPr txBox="1"/>
                <p:nvPr/>
              </p:nvSpPr>
              <p:spPr>
                <a:xfrm rot="9055846">
                  <a:off x="7360278" y="4360693"/>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196" name="Text 264">
                  <a:extLst>
                    <a:ext uri="{FF2B5EF4-FFF2-40B4-BE49-F238E27FC236}">
                      <a16:creationId xmlns:a16="http://schemas.microsoft.com/office/drawing/2014/main" id="{6075339B-7D18-499B-8CD7-B05791A3BDD8}"/>
                    </a:ext>
                  </a:extLst>
                </p:cNvPr>
                <p:cNvSpPr txBox="1"/>
                <p:nvPr/>
              </p:nvSpPr>
              <p:spPr>
                <a:xfrm rot="9529279">
                  <a:off x="7197488" y="4442818"/>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198" name="Text 266">
                  <a:extLst>
                    <a:ext uri="{FF2B5EF4-FFF2-40B4-BE49-F238E27FC236}">
                      <a16:creationId xmlns:a16="http://schemas.microsoft.com/office/drawing/2014/main" id="{4108F124-6FF3-47FA-8149-73454D8D16BE}"/>
                    </a:ext>
                  </a:extLst>
                </p:cNvPr>
                <p:cNvSpPr txBox="1"/>
                <p:nvPr/>
              </p:nvSpPr>
              <p:spPr>
                <a:xfrm rot="9766704">
                  <a:off x="7090464" y="4482035"/>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199" name="Text 267">
                  <a:extLst>
                    <a:ext uri="{FF2B5EF4-FFF2-40B4-BE49-F238E27FC236}">
                      <a16:creationId xmlns:a16="http://schemas.microsoft.com/office/drawing/2014/main" id="{088C88EB-A9BC-4F97-8042-F00E1AEA5DD7}"/>
                    </a:ext>
                  </a:extLst>
                </p:cNvPr>
                <p:cNvSpPr txBox="1"/>
                <p:nvPr/>
              </p:nvSpPr>
              <p:spPr>
                <a:xfrm rot="9915117">
                  <a:off x="7061576" y="4491589"/>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2" name="Text 270">
                  <a:extLst>
                    <a:ext uri="{FF2B5EF4-FFF2-40B4-BE49-F238E27FC236}">
                      <a16:creationId xmlns:a16="http://schemas.microsoft.com/office/drawing/2014/main" id="{7E418234-8D72-4DB8-A309-1D92092285E6}"/>
                    </a:ext>
                  </a:extLst>
                </p:cNvPr>
                <p:cNvSpPr txBox="1"/>
                <p:nvPr/>
              </p:nvSpPr>
              <p:spPr>
                <a:xfrm rot="10427472">
                  <a:off x="6868580" y="4533588"/>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3" name="Text 271">
                  <a:extLst>
                    <a:ext uri="{FF2B5EF4-FFF2-40B4-BE49-F238E27FC236}">
                      <a16:creationId xmlns:a16="http://schemas.microsoft.com/office/drawing/2014/main" id="{1CC075E2-D84B-4163-B974-6BD0AE340BDD}"/>
                    </a:ext>
                  </a:extLst>
                </p:cNvPr>
                <p:cNvSpPr txBox="1"/>
                <p:nvPr/>
              </p:nvSpPr>
              <p:spPr>
                <a:xfrm rot="10632191">
                  <a:off x="6785437" y="4542514"/>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4" name="Text 272">
                  <a:extLst>
                    <a:ext uri="{FF2B5EF4-FFF2-40B4-BE49-F238E27FC236}">
                      <a16:creationId xmlns:a16="http://schemas.microsoft.com/office/drawing/2014/main" id="{3D747BF5-AB34-4FDE-A7D6-AE14BF13B3D8}"/>
                    </a:ext>
                  </a:extLst>
                </p:cNvPr>
                <p:cNvSpPr txBox="1"/>
                <p:nvPr/>
              </p:nvSpPr>
              <p:spPr>
                <a:xfrm rot="10777135">
                  <a:off x="6709508" y="4646888"/>
                  <a:ext cx="0" cy="225256"/>
                </a:xfrm>
                <a:prstGeom prst="rect">
                  <a:avLst/>
                </a:prstGeom>
                <a:noFill/>
              </p:spPr>
              <p:txBody>
                <a:bodyPr wrap="square" anchor="ctr">
                  <a:spAutoFit/>
                </a:bodyPr>
                <a:lstStyle/>
                <a:p>
                  <a:r>
                    <a:rPr sz="1064">
                      <a:solidFill>
                        <a:srgbClr val="000000"/>
                      </a:solidFill>
                      <a:latin typeface="Arial"/>
                    </a:rPr>
                    <a:t> </a:t>
                  </a:r>
                </a:p>
              </p:txBody>
            </p:sp>
            <p:sp>
              <p:nvSpPr>
                <p:cNvPr id="205" name="Text 273">
                  <a:extLst>
                    <a:ext uri="{FF2B5EF4-FFF2-40B4-BE49-F238E27FC236}">
                      <a16:creationId xmlns:a16="http://schemas.microsoft.com/office/drawing/2014/main" id="{1228EEC1-9089-436C-B813-FAA20B6E211B}"/>
                    </a:ext>
                  </a:extLst>
                </p:cNvPr>
                <p:cNvSpPr txBox="1"/>
                <p:nvPr/>
              </p:nvSpPr>
              <p:spPr>
                <a:xfrm rot="10874701">
                  <a:off x="6670992" y="4546071"/>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6" name="Text 274">
                  <a:extLst>
                    <a:ext uri="{FF2B5EF4-FFF2-40B4-BE49-F238E27FC236}">
                      <a16:creationId xmlns:a16="http://schemas.microsoft.com/office/drawing/2014/main" id="{28D15BF1-AD9C-4B97-A013-DA88BFE60650}"/>
                    </a:ext>
                  </a:extLst>
                </p:cNvPr>
                <p:cNvSpPr txBox="1"/>
                <p:nvPr/>
              </p:nvSpPr>
              <p:spPr>
                <a:xfrm rot="10981210">
                  <a:off x="6632995" y="4545305"/>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8" name="Text 276">
                  <a:extLst>
                    <a:ext uri="{FF2B5EF4-FFF2-40B4-BE49-F238E27FC236}">
                      <a16:creationId xmlns:a16="http://schemas.microsoft.com/office/drawing/2014/main" id="{3979DED9-5125-4F1D-960B-38D5D80E0904}"/>
                    </a:ext>
                  </a:extLst>
                </p:cNvPr>
                <p:cNvSpPr txBox="1"/>
                <p:nvPr/>
              </p:nvSpPr>
              <p:spPr>
                <a:xfrm rot="11323654">
                  <a:off x="6511782" y="4535702"/>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09" name="Text 277">
                  <a:extLst>
                    <a:ext uri="{FF2B5EF4-FFF2-40B4-BE49-F238E27FC236}">
                      <a16:creationId xmlns:a16="http://schemas.microsoft.com/office/drawing/2014/main" id="{644CD67D-09C5-4108-AFB4-68365B4FE79E}"/>
                    </a:ext>
                  </a:extLst>
                </p:cNvPr>
                <p:cNvSpPr txBox="1"/>
                <p:nvPr/>
              </p:nvSpPr>
              <p:spPr>
                <a:xfrm rot="11511126">
                  <a:off x="6444137" y="4525424"/>
                  <a:ext cx="0" cy="427391"/>
                </a:xfrm>
                <a:prstGeom prst="rect">
                  <a:avLst/>
                </a:prstGeom>
                <a:noFill/>
              </p:spPr>
              <p:txBody>
                <a:bodyPr wrap="square" anchor="ctr">
                  <a:spAutoFit/>
                </a:bodyPr>
                <a:lstStyle/>
                <a:p>
                  <a:endParaRPr sz="1064" dirty="0">
                    <a:solidFill>
                      <a:srgbClr val="000000"/>
                    </a:solidFill>
                    <a:latin typeface="Arial"/>
                  </a:endParaRPr>
                </a:p>
              </p:txBody>
            </p:sp>
            <p:sp>
              <p:nvSpPr>
                <p:cNvPr id="210" name="Text 278">
                  <a:extLst>
                    <a:ext uri="{FF2B5EF4-FFF2-40B4-BE49-F238E27FC236}">
                      <a16:creationId xmlns:a16="http://schemas.microsoft.com/office/drawing/2014/main" id="{114771FF-3042-4F61-B74F-44B0E137ABAC}"/>
                    </a:ext>
                  </a:extLst>
                </p:cNvPr>
                <p:cNvSpPr txBox="1"/>
                <p:nvPr/>
              </p:nvSpPr>
              <p:spPr>
                <a:xfrm rot="11649680">
                  <a:off x="6369854" y="4509365"/>
                  <a:ext cx="0" cy="427392"/>
                </a:xfrm>
                <a:prstGeom prst="rect">
                  <a:avLst/>
                </a:prstGeom>
                <a:noFill/>
              </p:spPr>
              <p:txBody>
                <a:bodyPr wrap="square" anchor="ctr">
                  <a:spAutoFit/>
                </a:bodyPr>
                <a:lstStyle/>
                <a:p>
                  <a:endParaRPr sz="1064" dirty="0">
                    <a:solidFill>
                      <a:srgbClr val="000000"/>
                    </a:solidFill>
                    <a:latin typeface="Arial"/>
                  </a:endParaRPr>
                </a:p>
              </p:txBody>
            </p:sp>
            <p:sp>
              <p:nvSpPr>
                <p:cNvPr id="212" name="Text 280">
                  <a:extLst>
                    <a:ext uri="{FF2B5EF4-FFF2-40B4-BE49-F238E27FC236}">
                      <a16:creationId xmlns:a16="http://schemas.microsoft.com/office/drawing/2014/main" id="{0A42B391-AD9D-4903-8C98-3E99D7075A02}"/>
                    </a:ext>
                  </a:extLst>
                </p:cNvPr>
                <p:cNvSpPr txBox="1"/>
                <p:nvPr/>
              </p:nvSpPr>
              <p:spPr>
                <a:xfrm rot="11818196">
                  <a:off x="6311065" y="4594926"/>
                  <a:ext cx="0" cy="225256"/>
                </a:xfrm>
                <a:prstGeom prst="rect">
                  <a:avLst/>
                </a:prstGeom>
                <a:noFill/>
              </p:spPr>
              <p:txBody>
                <a:bodyPr wrap="square" anchor="ctr">
                  <a:spAutoFit/>
                </a:bodyPr>
                <a:lstStyle/>
                <a:p>
                  <a:r>
                    <a:rPr sz="1064">
                      <a:solidFill>
                        <a:srgbClr val="000000"/>
                      </a:solidFill>
                      <a:latin typeface="Arial"/>
                    </a:rPr>
                    <a:t> </a:t>
                  </a:r>
                </a:p>
              </p:txBody>
            </p:sp>
          </p:grpSp>
          <p:grpSp>
            <p:nvGrpSpPr>
              <p:cNvPr id="112" name="Group 281">
                <a:extLst>
                  <a:ext uri="{FF2B5EF4-FFF2-40B4-BE49-F238E27FC236}">
                    <a16:creationId xmlns:a16="http://schemas.microsoft.com/office/drawing/2014/main" id="{C509507D-B062-4528-B684-D69AB18A1858}"/>
                  </a:ext>
                </a:extLst>
              </p:cNvPr>
              <p:cNvGrpSpPr/>
              <p:nvPr/>
            </p:nvGrpSpPr>
            <p:grpSpPr>
              <a:xfrm>
                <a:off x="5119393" y="2918729"/>
                <a:ext cx="631982" cy="1161537"/>
                <a:chOff x="5119393" y="2918729"/>
                <a:chExt cx="631982" cy="1161537"/>
              </a:xfrm>
            </p:grpSpPr>
            <p:sp>
              <p:nvSpPr>
                <p:cNvPr id="150" name="Text 282">
                  <a:extLst>
                    <a:ext uri="{FF2B5EF4-FFF2-40B4-BE49-F238E27FC236}">
                      <a16:creationId xmlns:a16="http://schemas.microsoft.com/office/drawing/2014/main" id="{84886EF6-DB09-469E-A432-7DCC58E6CF4F}"/>
                    </a:ext>
                  </a:extLst>
                </p:cNvPr>
                <p:cNvSpPr txBox="1"/>
                <p:nvPr/>
              </p:nvSpPr>
              <p:spPr>
                <a:xfrm rot="14547739">
                  <a:off x="5520069" y="3848960"/>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51" name="Text 283">
                  <a:extLst>
                    <a:ext uri="{FF2B5EF4-FFF2-40B4-BE49-F238E27FC236}">
                      <a16:creationId xmlns:a16="http://schemas.microsoft.com/office/drawing/2014/main" id="{8B0876AF-5796-4DB6-B1DE-F308F4483992}"/>
                    </a:ext>
                  </a:extLst>
                </p:cNvPr>
                <p:cNvSpPr txBox="1"/>
                <p:nvPr/>
              </p:nvSpPr>
              <p:spPr>
                <a:xfrm rot="14705519">
                  <a:off x="5481883" y="3774590"/>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53" name="Text 285">
                  <a:extLst>
                    <a:ext uri="{FF2B5EF4-FFF2-40B4-BE49-F238E27FC236}">
                      <a16:creationId xmlns:a16="http://schemas.microsoft.com/office/drawing/2014/main" id="{F2DB0DF8-30EB-44AD-BCB7-42E370674F05}"/>
                    </a:ext>
                  </a:extLst>
                </p:cNvPr>
                <p:cNvSpPr txBox="1"/>
                <p:nvPr/>
              </p:nvSpPr>
              <p:spPr>
                <a:xfrm rot="14982255">
                  <a:off x="5450132" y="3705490"/>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54" name="Text 286">
                  <a:extLst>
                    <a:ext uri="{FF2B5EF4-FFF2-40B4-BE49-F238E27FC236}">
                      <a16:creationId xmlns:a16="http://schemas.microsoft.com/office/drawing/2014/main" id="{4D6A50E3-A8E0-4131-B9C7-E9CADDD34C40}"/>
                    </a:ext>
                  </a:extLst>
                </p:cNvPr>
                <p:cNvSpPr txBox="1"/>
                <p:nvPr/>
              </p:nvSpPr>
              <p:spPr>
                <a:xfrm rot="15170303">
                  <a:off x="5416546" y="3612574"/>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56" name="Text 288">
                  <a:extLst>
                    <a:ext uri="{FF2B5EF4-FFF2-40B4-BE49-F238E27FC236}">
                      <a16:creationId xmlns:a16="http://schemas.microsoft.com/office/drawing/2014/main" id="{DE2AAF34-A81B-4131-9D29-8C0B38E9CFA6}"/>
                    </a:ext>
                  </a:extLst>
                </p:cNvPr>
                <p:cNvSpPr txBox="1"/>
                <p:nvPr/>
              </p:nvSpPr>
              <p:spPr>
                <a:xfrm rot="15457181">
                  <a:off x="5390693" y="3525088"/>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57" name="Text 289">
                  <a:extLst>
                    <a:ext uri="{FF2B5EF4-FFF2-40B4-BE49-F238E27FC236}">
                      <a16:creationId xmlns:a16="http://schemas.microsoft.com/office/drawing/2014/main" id="{7975C264-106E-4773-9EA2-184769E88EFC}"/>
                    </a:ext>
                  </a:extLst>
                </p:cNvPr>
                <p:cNvSpPr txBox="1"/>
                <p:nvPr/>
              </p:nvSpPr>
              <p:spPr>
                <a:xfrm rot="15615054">
                  <a:off x="5373283" y="3443322"/>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61" name="Text 293">
                  <a:extLst>
                    <a:ext uri="{FF2B5EF4-FFF2-40B4-BE49-F238E27FC236}">
                      <a16:creationId xmlns:a16="http://schemas.microsoft.com/office/drawing/2014/main" id="{D5A6F5B0-051A-4EAB-8383-C9F9BC246EDA}"/>
                    </a:ext>
                  </a:extLst>
                </p:cNvPr>
                <p:cNvSpPr txBox="1"/>
                <p:nvPr/>
              </p:nvSpPr>
              <p:spPr>
                <a:xfrm rot="16216666">
                  <a:off x="5350699" y="3213901"/>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62" name="Text 294">
                  <a:extLst>
                    <a:ext uri="{FF2B5EF4-FFF2-40B4-BE49-F238E27FC236}">
                      <a16:creationId xmlns:a16="http://schemas.microsoft.com/office/drawing/2014/main" id="{BB25FB64-2DB3-4B6E-84F2-90A6898F34B5}"/>
                    </a:ext>
                  </a:extLst>
                </p:cNvPr>
                <p:cNvSpPr txBox="1"/>
                <p:nvPr/>
              </p:nvSpPr>
              <p:spPr>
                <a:xfrm rot="16322803">
                  <a:off x="5350979" y="3278874"/>
                  <a:ext cx="0" cy="241462"/>
                </a:xfrm>
                <a:prstGeom prst="rect">
                  <a:avLst/>
                </a:prstGeom>
                <a:noFill/>
              </p:spPr>
              <p:txBody>
                <a:bodyPr wrap="square" anchor="ctr">
                  <a:spAutoFit/>
                </a:bodyPr>
                <a:lstStyle/>
                <a:p>
                  <a:r>
                    <a:rPr sz="1064">
                      <a:solidFill>
                        <a:srgbClr val="000000"/>
                      </a:solidFill>
                      <a:latin typeface="Arial"/>
                    </a:rPr>
                    <a:t> </a:t>
                  </a:r>
                </a:p>
              </p:txBody>
            </p:sp>
            <p:sp>
              <p:nvSpPr>
                <p:cNvPr id="165" name="Text 297">
                  <a:extLst>
                    <a:ext uri="{FF2B5EF4-FFF2-40B4-BE49-F238E27FC236}">
                      <a16:creationId xmlns:a16="http://schemas.microsoft.com/office/drawing/2014/main" id="{9F9BE231-D546-4761-8A3B-0350867BCA95}"/>
                    </a:ext>
                  </a:extLst>
                </p:cNvPr>
                <p:cNvSpPr txBox="1"/>
                <p:nvPr/>
              </p:nvSpPr>
              <p:spPr>
                <a:xfrm rot="16713419">
                  <a:off x="5362846" y="3127405"/>
                  <a:ext cx="0" cy="241462"/>
                </a:xfrm>
                <a:prstGeom prst="rect">
                  <a:avLst/>
                </a:prstGeom>
                <a:noFill/>
              </p:spPr>
              <p:txBody>
                <a:bodyPr wrap="square" anchor="ctr">
                  <a:spAutoFit/>
                </a:bodyPr>
                <a:lstStyle/>
                <a:p>
                  <a:r>
                    <a:rPr sz="1064">
                      <a:solidFill>
                        <a:srgbClr val="000000"/>
                      </a:solidFill>
                      <a:latin typeface="Arial"/>
                    </a:rPr>
                    <a:t> </a:t>
                  </a:r>
                </a:p>
              </p:txBody>
            </p:sp>
            <p:sp>
              <p:nvSpPr>
                <p:cNvPr id="166" name="Text 298">
                  <a:extLst>
                    <a:ext uri="{FF2B5EF4-FFF2-40B4-BE49-F238E27FC236}">
                      <a16:creationId xmlns:a16="http://schemas.microsoft.com/office/drawing/2014/main" id="{59C8D18C-F405-4348-B704-BA4C8EAF3609}"/>
                    </a:ext>
                  </a:extLst>
                </p:cNvPr>
                <p:cNvSpPr txBox="1"/>
                <p:nvPr/>
              </p:nvSpPr>
              <p:spPr>
                <a:xfrm rot="16861193">
                  <a:off x="5368097" y="2979174"/>
                  <a:ext cx="0" cy="462613"/>
                </a:xfrm>
                <a:prstGeom prst="rect">
                  <a:avLst/>
                </a:prstGeom>
                <a:noFill/>
              </p:spPr>
              <p:txBody>
                <a:bodyPr wrap="square" anchor="ctr">
                  <a:spAutoFit/>
                </a:bodyPr>
                <a:lstStyle/>
                <a:p>
                  <a:endParaRPr sz="1064" dirty="0">
                    <a:solidFill>
                      <a:srgbClr val="000000"/>
                    </a:solidFill>
                    <a:latin typeface="Arial"/>
                  </a:endParaRPr>
                </a:p>
              </p:txBody>
            </p:sp>
            <p:sp>
              <p:nvSpPr>
                <p:cNvPr id="167" name="Text 299">
                  <a:extLst>
                    <a:ext uri="{FF2B5EF4-FFF2-40B4-BE49-F238E27FC236}">
                      <a16:creationId xmlns:a16="http://schemas.microsoft.com/office/drawing/2014/main" id="{FAB7F365-326A-41F4-8188-CDDA85F2B219}"/>
                    </a:ext>
                  </a:extLst>
                </p:cNvPr>
                <p:cNvSpPr txBox="1"/>
                <p:nvPr/>
              </p:nvSpPr>
              <p:spPr>
                <a:xfrm rot="17068701">
                  <a:off x="5382519" y="2904527"/>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69" name="Text 301">
                  <a:extLst>
                    <a:ext uri="{FF2B5EF4-FFF2-40B4-BE49-F238E27FC236}">
                      <a16:creationId xmlns:a16="http://schemas.microsoft.com/office/drawing/2014/main" id="{48E36618-B7A6-43DE-84EA-529614C6D321}"/>
                    </a:ext>
                  </a:extLst>
                </p:cNvPr>
                <p:cNvSpPr txBox="1"/>
                <p:nvPr/>
              </p:nvSpPr>
              <p:spPr>
                <a:xfrm rot="17385398">
                  <a:off x="5417185" y="2780067"/>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70" name="Text 302">
                  <a:extLst>
                    <a:ext uri="{FF2B5EF4-FFF2-40B4-BE49-F238E27FC236}">
                      <a16:creationId xmlns:a16="http://schemas.microsoft.com/office/drawing/2014/main" id="{578F887A-2E84-4DF6-B711-E979E42248EB}"/>
                    </a:ext>
                  </a:extLst>
                </p:cNvPr>
                <p:cNvSpPr txBox="1"/>
                <p:nvPr/>
              </p:nvSpPr>
              <p:spPr>
                <a:xfrm rot="17513987">
                  <a:off x="5440641" y="2715817"/>
                  <a:ext cx="0" cy="462612"/>
                </a:xfrm>
                <a:prstGeom prst="rect">
                  <a:avLst/>
                </a:prstGeom>
                <a:noFill/>
              </p:spPr>
              <p:txBody>
                <a:bodyPr wrap="square" anchor="ctr">
                  <a:spAutoFit/>
                </a:bodyPr>
                <a:lstStyle/>
                <a:p>
                  <a:endParaRPr sz="1064" dirty="0">
                    <a:solidFill>
                      <a:srgbClr val="000000"/>
                    </a:solidFill>
                    <a:latin typeface="Arial"/>
                  </a:endParaRPr>
                </a:p>
              </p:txBody>
            </p:sp>
            <p:sp>
              <p:nvSpPr>
                <p:cNvPr id="171" name="Text 303">
                  <a:extLst>
                    <a:ext uri="{FF2B5EF4-FFF2-40B4-BE49-F238E27FC236}">
                      <a16:creationId xmlns:a16="http://schemas.microsoft.com/office/drawing/2014/main" id="{BCDB3E51-37AD-4C35-8F65-2E4E3AE69C9A}"/>
                    </a:ext>
                  </a:extLst>
                </p:cNvPr>
                <p:cNvSpPr txBox="1"/>
                <p:nvPr/>
              </p:nvSpPr>
              <p:spPr>
                <a:xfrm rot="17652322">
                  <a:off x="5451561" y="2687423"/>
                  <a:ext cx="0" cy="462612"/>
                </a:xfrm>
                <a:prstGeom prst="rect">
                  <a:avLst/>
                </a:prstGeom>
                <a:noFill/>
              </p:spPr>
              <p:txBody>
                <a:bodyPr wrap="square" anchor="ctr">
                  <a:spAutoFit/>
                </a:bodyPr>
                <a:lstStyle/>
                <a:p>
                  <a:endParaRPr sz="1064" dirty="0">
                    <a:solidFill>
                      <a:srgbClr val="000000"/>
                    </a:solidFill>
                    <a:latin typeface="Arial"/>
                  </a:endParaRPr>
                </a:p>
              </p:txBody>
            </p:sp>
          </p:grpSp>
          <p:grpSp>
            <p:nvGrpSpPr>
              <p:cNvPr id="113" name="Group 305">
                <a:extLst>
                  <a:ext uri="{FF2B5EF4-FFF2-40B4-BE49-F238E27FC236}">
                    <a16:creationId xmlns:a16="http://schemas.microsoft.com/office/drawing/2014/main" id="{1480B1CE-9D9E-4F50-BBD2-0361EB0F82A8}"/>
                  </a:ext>
                </a:extLst>
              </p:cNvPr>
              <p:cNvGrpSpPr/>
              <p:nvPr/>
            </p:nvGrpSpPr>
            <p:grpSpPr>
              <a:xfrm>
                <a:off x="6403611" y="1985521"/>
                <a:ext cx="1754566" cy="1075665"/>
                <a:chOff x="6403611" y="1985521"/>
                <a:chExt cx="1754566" cy="1075665"/>
              </a:xfrm>
            </p:grpSpPr>
            <p:sp>
              <p:nvSpPr>
                <p:cNvPr id="115" name="Text 306">
                  <a:extLst>
                    <a:ext uri="{FF2B5EF4-FFF2-40B4-BE49-F238E27FC236}">
                      <a16:creationId xmlns:a16="http://schemas.microsoft.com/office/drawing/2014/main" id="{488B1046-FF57-4300-8805-B4408E969C09}"/>
                    </a:ext>
                  </a:extLst>
                </p:cNvPr>
                <p:cNvSpPr txBox="1"/>
                <p:nvPr/>
              </p:nvSpPr>
              <p:spPr>
                <a:xfrm rot="20988943">
                  <a:off x="6403611" y="2014082"/>
                  <a:ext cx="0" cy="225256"/>
                </a:xfrm>
                <a:prstGeom prst="rect">
                  <a:avLst/>
                </a:prstGeom>
                <a:noFill/>
              </p:spPr>
              <p:txBody>
                <a:bodyPr wrap="square" anchor="ctr">
                  <a:spAutoFit/>
                </a:bodyPr>
                <a:lstStyle/>
                <a:p>
                  <a:r>
                    <a:rPr sz="1064">
                      <a:solidFill>
                        <a:srgbClr val="FFFFFF"/>
                      </a:solidFill>
                      <a:latin typeface="Arial"/>
                    </a:rPr>
                    <a:t>1</a:t>
                  </a:r>
                </a:p>
              </p:txBody>
            </p:sp>
            <p:sp>
              <p:nvSpPr>
                <p:cNvPr id="116" name="Text 307">
                  <a:extLst>
                    <a:ext uri="{FF2B5EF4-FFF2-40B4-BE49-F238E27FC236}">
                      <a16:creationId xmlns:a16="http://schemas.microsoft.com/office/drawing/2014/main" id="{D61B25A7-85FB-429C-829E-3664EF208D3C}"/>
                    </a:ext>
                  </a:extLst>
                </p:cNvPr>
                <p:cNvSpPr txBox="1"/>
                <p:nvPr/>
              </p:nvSpPr>
              <p:spPr>
                <a:xfrm rot="21146493">
                  <a:off x="6485985" y="1999816"/>
                  <a:ext cx="0" cy="225256"/>
                </a:xfrm>
                <a:prstGeom prst="rect">
                  <a:avLst/>
                </a:prstGeom>
                <a:noFill/>
              </p:spPr>
              <p:txBody>
                <a:bodyPr wrap="square" anchor="ctr">
                  <a:spAutoFit/>
                </a:bodyPr>
                <a:lstStyle/>
                <a:p>
                  <a:r>
                    <a:rPr sz="1064">
                      <a:solidFill>
                        <a:srgbClr val="FFFFFF"/>
                      </a:solidFill>
                      <a:latin typeface="Arial"/>
                    </a:rPr>
                    <a:t>.</a:t>
                  </a:r>
                </a:p>
              </p:txBody>
            </p:sp>
            <p:sp>
              <p:nvSpPr>
                <p:cNvPr id="117" name="Text 308">
                  <a:extLst>
                    <a:ext uri="{FF2B5EF4-FFF2-40B4-BE49-F238E27FC236}">
                      <a16:creationId xmlns:a16="http://schemas.microsoft.com/office/drawing/2014/main" id="{F2CE2A39-13AD-4DAF-83B1-012F6093479E}"/>
                    </a:ext>
                  </a:extLst>
                </p:cNvPr>
                <p:cNvSpPr txBox="1"/>
                <p:nvPr/>
              </p:nvSpPr>
              <p:spPr>
                <a:xfrm rot="21244567">
                  <a:off x="6523658" y="1994818"/>
                  <a:ext cx="0" cy="225256"/>
                </a:xfrm>
                <a:prstGeom prst="rect">
                  <a:avLst/>
                </a:prstGeom>
                <a:noFill/>
              </p:spPr>
              <p:txBody>
                <a:bodyPr wrap="square" anchor="ctr">
                  <a:spAutoFit/>
                </a:bodyPr>
                <a:lstStyle/>
                <a:p>
                  <a:r>
                    <a:rPr sz="1064">
                      <a:solidFill>
                        <a:srgbClr val="FFFFFF"/>
                      </a:solidFill>
                      <a:latin typeface="Arial"/>
                    </a:rPr>
                    <a:t> </a:t>
                  </a:r>
                </a:p>
              </p:txBody>
            </p:sp>
            <p:sp>
              <p:nvSpPr>
                <p:cNvPr id="118" name="Text 309">
                  <a:extLst>
                    <a:ext uri="{FF2B5EF4-FFF2-40B4-BE49-F238E27FC236}">
                      <a16:creationId xmlns:a16="http://schemas.microsoft.com/office/drawing/2014/main" id="{B4D358F5-0C83-41C0-8082-599B5F4ED1A3}"/>
                    </a:ext>
                  </a:extLst>
                </p:cNvPr>
                <p:cNvSpPr txBox="1"/>
                <p:nvPr/>
              </p:nvSpPr>
              <p:spPr>
                <a:xfrm rot="21400671">
                  <a:off x="6561424" y="1990381"/>
                  <a:ext cx="0" cy="225256"/>
                </a:xfrm>
                <a:prstGeom prst="rect">
                  <a:avLst/>
                </a:prstGeom>
                <a:noFill/>
              </p:spPr>
              <p:txBody>
                <a:bodyPr wrap="square" anchor="ctr">
                  <a:spAutoFit/>
                </a:bodyPr>
                <a:lstStyle/>
                <a:p>
                  <a:r>
                    <a:rPr sz="1064" dirty="0">
                      <a:solidFill>
                        <a:srgbClr val="FFFFFF"/>
                      </a:solidFill>
                      <a:latin typeface="Arial"/>
                    </a:rPr>
                    <a:t>1</a:t>
                  </a:r>
                </a:p>
              </p:txBody>
            </p:sp>
            <p:sp>
              <p:nvSpPr>
                <p:cNvPr id="119" name="Text 310">
                  <a:extLst>
                    <a:ext uri="{FF2B5EF4-FFF2-40B4-BE49-F238E27FC236}">
                      <a16:creationId xmlns:a16="http://schemas.microsoft.com/office/drawing/2014/main" id="{82D9C085-DBA0-47B0-9C5B-9D53E868DB4C}"/>
                    </a:ext>
                  </a:extLst>
                </p:cNvPr>
                <p:cNvSpPr txBox="1"/>
                <p:nvPr/>
              </p:nvSpPr>
              <p:spPr>
                <a:xfrm rot="21555538">
                  <a:off x="6644912" y="1986051"/>
                  <a:ext cx="0" cy="225256"/>
                </a:xfrm>
                <a:prstGeom prst="rect">
                  <a:avLst/>
                </a:prstGeom>
                <a:noFill/>
              </p:spPr>
              <p:txBody>
                <a:bodyPr wrap="square" anchor="ctr">
                  <a:spAutoFit/>
                </a:bodyPr>
                <a:lstStyle/>
                <a:p>
                  <a:r>
                    <a:rPr sz="1064">
                      <a:solidFill>
                        <a:srgbClr val="FFFFFF"/>
                      </a:solidFill>
                      <a:latin typeface="Arial"/>
                    </a:rPr>
                    <a:t>.</a:t>
                  </a:r>
                </a:p>
              </p:txBody>
            </p:sp>
            <p:sp>
              <p:nvSpPr>
                <p:cNvPr id="120" name="Text 311">
                  <a:extLst>
                    <a:ext uri="{FF2B5EF4-FFF2-40B4-BE49-F238E27FC236}">
                      <a16:creationId xmlns:a16="http://schemas.microsoft.com/office/drawing/2014/main" id="{F03B0FAE-F089-4EEB-9F0B-CD0E9052CB87}"/>
                    </a:ext>
                  </a:extLst>
                </p:cNvPr>
                <p:cNvSpPr txBox="1"/>
                <p:nvPr/>
              </p:nvSpPr>
              <p:spPr>
                <a:xfrm rot="65048">
                  <a:off x="6688150" y="1985575"/>
                  <a:ext cx="0" cy="225256"/>
                </a:xfrm>
                <a:prstGeom prst="rect">
                  <a:avLst/>
                </a:prstGeom>
                <a:noFill/>
              </p:spPr>
              <p:txBody>
                <a:bodyPr wrap="square" anchor="ctr">
                  <a:spAutoFit/>
                </a:bodyPr>
                <a:lstStyle/>
                <a:p>
                  <a:r>
                    <a:rPr sz="1064">
                      <a:solidFill>
                        <a:srgbClr val="FFFFFF"/>
                      </a:solidFill>
                      <a:latin typeface="Arial"/>
                    </a:rPr>
                    <a:t> </a:t>
                  </a:r>
                </a:p>
              </p:txBody>
            </p:sp>
            <p:sp>
              <p:nvSpPr>
                <p:cNvPr id="121" name="Text 312">
                  <a:extLst>
                    <a:ext uri="{FF2B5EF4-FFF2-40B4-BE49-F238E27FC236}">
                      <a16:creationId xmlns:a16="http://schemas.microsoft.com/office/drawing/2014/main" id="{EB583E89-3BC2-470C-9888-DDB79D3FDDD0}"/>
                    </a:ext>
                  </a:extLst>
                </p:cNvPr>
                <p:cNvSpPr txBox="1"/>
                <p:nvPr/>
              </p:nvSpPr>
              <p:spPr>
                <a:xfrm rot="239526">
                  <a:off x="6726192" y="1985521"/>
                  <a:ext cx="0" cy="225256"/>
                </a:xfrm>
                <a:prstGeom prst="rect">
                  <a:avLst/>
                </a:prstGeom>
                <a:noFill/>
              </p:spPr>
              <p:txBody>
                <a:bodyPr wrap="square" anchor="ctr">
                  <a:spAutoFit/>
                </a:bodyPr>
                <a:lstStyle/>
                <a:p>
                  <a:r>
                    <a:rPr sz="1064" dirty="0">
                      <a:solidFill>
                        <a:srgbClr val="FFFFFF"/>
                      </a:solidFill>
                      <a:latin typeface="Arial"/>
                    </a:rPr>
                    <a:t>E</a:t>
                  </a:r>
                </a:p>
              </p:txBody>
            </p:sp>
            <p:sp>
              <p:nvSpPr>
                <p:cNvPr id="122" name="Text 313">
                  <a:extLst>
                    <a:ext uri="{FF2B5EF4-FFF2-40B4-BE49-F238E27FC236}">
                      <a16:creationId xmlns:a16="http://schemas.microsoft.com/office/drawing/2014/main" id="{F77907CC-E1F1-4006-8F4A-63760ECCD633}"/>
                    </a:ext>
                  </a:extLst>
                </p:cNvPr>
                <p:cNvSpPr txBox="1"/>
                <p:nvPr/>
              </p:nvSpPr>
              <p:spPr>
                <a:xfrm rot="425232">
                  <a:off x="6824700" y="1993114"/>
                  <a:ext cx="0" cy="225256"/>
                </a:xfrm>
                <a:prstGeom prst="rect">
                  <a:avLst/>
                </a:prstGeom>
                <a:noFill/>
              </p:spPr>
              <p:txBody>
                <a:bodyPr wrap="square" anchor="ctr">
                  <a:spAutoFit/>
                </a:bodyPr>
                <a:lstStyle/>
                <a:p>
                  <a:r>
                    <a:rPr sz="1064">
                      <a:solidFill>
                        <a:srgbClr val="FFFFFF"/>
                      </a:solidFill>
                      <a:latin typeface="Arial"/>
                    </a:rPr>
                    <a:t>f</a:t>
                  </a:r>
                </a:p>
              </p:txBody>
            </p:sp>
            <p:sp>
              <p:nvSpPr>
                <p:cNvPr id="123" name="Text 314">
                  <a:extLst>
                    <a:ext uri="{FF2B5EF4-FFF2-40B4-BE49-F238E27FC236}">
                      <a16:creationId xmlns:a16="http://schemas.microsoft.com/office/drawing/2014/main" id="{D3A301D8-E699-4CD8-8AA3-E0F39F718D6A}"/>
                    </a:ext>
                  </a:extLst>
                </p:cNvPr>
                <p:cNvSpPr txBox="1"/>
                <p:nvPr/>
              </p:nvSpPr>
              <p:spPr>
                <a:xfrm rot="543131">
                  <a:off x="6869957" y="1998740"/>
                  <a:ext cx="0" cy="225256"/>
                </a:xfrm>
                <a:prstGeom prst="rect">
                  <a:avLst/>
                </a:prstGeom>
                <a:noFill/>
              </p:spPr>
              <p:txBody>
                <a:bodyPr wrap="square" anchor="ctr">
                  <a:spAutoFit/>
                </a:bodyPr>
                <a:lstStyle/>
                <a:p>
                  <a:r>
                    <a:rPr sz="1064">
                      <a:solidFill>
                        <a:srgbClr val="FFFFFF"/>
                      </a:solidFill>
                      <a:latin typeface="Arial"/>
                    </a:rPr>
                    <a:t>f</a:t>
                  </a:r>
                </a:p>
              </p:txBody>
            </p:sp>
            <p:sp>
              <p:nvSpPr>
                <p:cNvPr id="124" name="Text 315">
                  <a:extLst>
                    <a:ext uri="{FF2B5EF4-FFF2-40B4-BE49-F238E27FC236}">
                      <a16:creationId xmlns:a16="http://schemas.microsoft.com/office/drawing/2014/main" id="{6DF5E3D3-7FF1-4CFB-B8B1-6F043E62E7CE}"/>
                    </a:ext>
                  </a:extLst>
                </p:cNvPr>
                <p:cNvSpPr txBox="1"/>
                <p:nvPr/>
              </p:nvSpPr>
              <p:spPr>
                <a:xfrm rot="710723">
                  <a:off x="6915085" y="2005461"/>
                  <a:ext cx="0" cy="225256"/>
                </a:xfrm>
                <a:prstGeom prst="rect">
                  <a:avLst/>
                </a:prstGeom>
                <a:noFill/>
              </p:spPr>
              <p:txBody>
                <a:bodyPr wrap="square" anchor="ctr">
                  <a:spAutoFit/>
                </a:bodyPr>
                <a:lstStyle/>
                <a:p>
                  <a:r>
                    <a:rPr sz="1064">
                      <a:solidFill>
                        <a:srgbClr val="FFFFFF"/>
                      </a:solidFill>
                      <a:latin typeface="Arial"/>
                    </a:rPr>
                    <a:t>e</a:t>
                  </a:r>
                </a:p>
              </p:txBody>
            </p:sp>
            <p:sp>
              <p:nvSpPr>
                <p:cNvPr id="125" name="Text 316">
                  <a:extLst>
                    <a:ext uri="{FF2B5EF4-FFF2-40B4-BE49-F238E27FC236}">
                      <a16:creationId xmlns:a16="http://schemas.microsoft.com/office/drawing/2014/main" id="{BDF4BCCB-7D93-49A4-B460-53430C4D7DF3}"/>
                    </a:ext>
                  </a:extLst>
                </p:cNvPr>
                <p:cNvSpPr txBox="1"/>
                <p:nvPr/>
              </p:nvSpPr>
              <p:spPr>
                <a:xfrm rot="868846">
                  <a:off x="6996796" y="2023134"/>
                  <a:ext cx="0" cy="225256"/>
                </a:xfrm>
                <a:prstGeom prst="rect">
                  <a:avLst/>
                </a:prstGeom>
                <a:noFill/>
              </p:spPr>
              <p:txBody>
                <a:bodyPr wrap="square" anchor="ctr">
                  <a:spAutoFit/>
                </a:bodyPr>
                <a:lstStyle/>
                <a:p>
                  <a:r>
                    <a:rPr sz="1064" dirty="0">
                      <a:solidFill>
                        <a:srgbClr val="FFFFFF"/>
                      </a:solidFill>
                      <a:latin typeface="Arial"/>
                    </a:rPr>
                    <a:t>t</a:t>
                  </a:r>
                </a:p>
              </p:txBody>
            </p:sp>
            <p:sp>
              <p:nvSpPr>
                <p:cNvPr id="126" name="Text 317">
                  <a:extLst>
                    <a:ext uri="{FF2B5EF4-FFF2-40B4-BE49-F238E27FC236}">
                      <a16:creationId xmlns:a16="http://schemas.microsoft.com/office/drawing/2014/main" id="{9E535971-CB3A-477F-8ECE-A015FFDE0274}"/>
                    </a:ext>
                  </a:extLst>
                </p:cNvPr>
                <p:cNvSpPr txBox="1"/>
                <p:nvPr/>
              </p:nvSpPr>
              <p:spPr>
                <a:xfrm rot="967775">
                  <a:off x="7033592" y="2032637"/>
                  <a:ext cx="0" cy="225256"/>
                </a:xfrm>
                <a:prstGeom prst="rect">
                  <a:avLst/>
                </a:prstGeom>
                <a:noFill/>
              </p:spPr>
              <p:txBody>
                <a:bodyPr wrap="square" anchor="ctr">
                  <a:spAutoFit/>
                </a:bodyPr>
                <a:lstStyle/>
                <a:p>
                  <a:r>
                    <a:rPr sz="1064">
                      <a:solidFill>
                        <a:srgbClr val="FFFFFF"/>
                      </a:solidFill>
                      <a:latin typeface="Arial"/>
                    </a:rPr>
                    <a:t> </a:t>
                  </a:r>
                </a:p>
              </p:txBody>
            </p:sp>
            <p:sp>
              <p:nvSpPr>
                <p:cNvPr id="127" name="Text 318">
                  <a:extLst>
                    <a:ext uri="{FF2B5EF4-FFF2-40B4-BE49-F238E27FC236}">
                      <a16:creationId xmlns:a16="http://schemas.microsoft.com/office/drawing/2014/main" id="{F28AA566-4B4F-4B92-BA77-E53D0AFC50C5}"/>
                    </a:ext>
                  </a:extLst>
                </p:cNvPr>
                <p:cNvSpPr txBox="1"/>
                <p:nvPr/>
              </p:nvSpPr>
              <p:spPr>
                <a:xfrm rot="1116206">
                  <a:off x="7070227" y="2042806"/>
                  <a:ext cx="0" cy="225256"/>
                </a:xfrm>
                <a:prstGeom prst="rect">
                  <a:avLst/>
                </a:prstGeom>
                <a:noFill/>
              </p:spPr>
              <p:txBody>
                <a:bodyPr wrap="square" anchor="ctr">
                  <a:spAutoFit/>
                </a:bodyPr>
                <a:lstStyle/>
                <a:p>
                  <a:r>
                    <a:rPr sz="1064" dirty="0">
                      <a:solidFill>
                        <a:srgbClr val="FFFFFF"/>
                      </a:solidFill>
                      <a:latin typeface="Arial"/>
                    </a:rPr>
                    <a:t>h</a:t>
                  </a:r>
                </a:p>
              </p:txBody>
            </p:sp>
            <p:sp>
              <p:nvSpPr>
                <p:cNvPr id="128" name="Text 319">
                  <a:extLst>
                    <a:ext uri="{FF2B5EF4-FFF2-40B4-BE49-F238E27FC236}">
                      <a16:creationId xmlns:a16="http://schemas.microsoft.com/office/drawing/2014/main" id="{4B547D53-D4D2-492F-ACC4-457014DAABBE}"/>
                    </a:ext>
                  </a:extLst>
                </p:cNvPr>
                <p:cNvSpPr txBox="1"/>
                <p:nvPr/>
              </p:nvSpPr>
              <p:spPr>
                <a:xfrm rot="1314005">
                  <a:off x="7142275" y="2067058"/>
                  <a:ext cx="0" cy="225256"/>
                </a:xfrm>
                <a:prstGeom prst="rect">
                  <a:avLst/>
                </a:prstGeom>
                <a:noFill/>
              </p:spPr>
              <p:txBody>
                <a:bodyPr wrap="square" anchor="ctr">
                  <a:spAutoFit/>
                </a:bodyPr>
                <a:lstStyle/>
                <a:p>
                  <a:r>
                    <a:rPr sz="1064" dirty="0">
                      <a:solidFill>
                        <a:srgbClr val="FFFFFF"/>
                      </a:solidFill>
                      <a:latin typeface="Arial"/>
                    </a:rPr>
                    <a:t>u</a:t>
                  </a:r>
                </a:p>
              </p:txBody>
            </p:sp>
            <p:sp>
              <p:nvSpPr>
                <p:cNvPr id="129" name="Text 320">
                  <a:extLst>
                    <a:ext uri="{FF2B5EF4-FFF2-40B4-BE49-F238E27FC236}">
                      <a16:creationId xmlns:a16="http://schemas.microsoft.com/office/drawing/2014/main" id="{7183E210-7C73-4101-B0B9-E11AD01A6B25}"/>
                    </a:ext>
                  </a:extLst>
                </p:cNvPr>
                <p:cNvSpPr txBox="1"/>
                <p:nvPr/>
              </p:nvSpPr>
              <p:spPr>
                <a:xfrm rot="1570653">
                  <a:off x="7213178" y="2094648"/>
                  <a:ext cx="0" cy="225256"/>
                </a:xfrm>
                <a:prstGeom prst="rect">
                  <a:avLst/>
                </a:prstGeom>
                <a:noFill/>
              </p:spPr>
              <p:txBody>
                <a:bodyPr wrap="square" anchor="ctr">
                  <a:spAutoFit/>
                </a:bodyPr>
                <a:lstStyle/>
                <a:p>
                  <a:r>
                    <a:rPr sz="1064" dirty="0">
                      <a:solidFill>
                        <a:srgbClr val="FFFFFF"/>
                      </a:solidFill>
                      <a:latin typeface="Arial"/>
                    </a:rPr>
                    <a:t>m</a:t>
                  </a:r>
                </a:p>
              </p:txBody>
            </p:sp>
            <p:sp>
              <p:nvSpPr>
                <p:cNvPr id="130" name="Text 321">
                  <a:extLst>
                    <a:ext uri="{FF2B5EF4-FFF2-40B4-BE49-F238E27FC236}">
                      <a16:creationId xmlns:a16="http://schemas.microsoft.com/office/drawing/2014/main" id="{8F84C17C-041F-4DB7-8200-0B51AC62C916}"/>
                    </a:ext>
                  </a:extLst>
                </p:cNvPr>
                <p:cNvSpPr txBox="1"/>
                <p:nvPr/>
              </p:nvSpPr>
              <p:spPr>
                <a:xfrm rot="1826514">
                  <a:off x="7321943" y="2149062"/>
                  <a:ext cx="0" cy="225256"/>
                </a:xfrm>
                <a:prstGeom prst="rect">
                  <a:avLst/>
                </a:prstGeom>
                <a:noFill/>
              </p:spPr>
              <p:txBody>
                <a:bodyPr wrap="square" anchor="ctr">
                  <a:spAutoFit/>
                </a:bodyPr>
                <a:lstStyle/>
                <a:p>
                  <a:r>
                    <a:rPr sz="1064">
                      <a:solidFill>
                        <a:srgbClr val="FFFFFF"/>
                      </a:solidFill>
                      <a:latin typeface="Arial"/>
                    </a:rPr>
                    <a:t>a</a:t>
                  </a:r>
                </a:p>
              </p:txBody>
            </p:sp>
            <p:sp>
              <p:nvSpPr>
                <p:cNvPr id="131" name="Text 322">
                  <a:extLst>
                    <a:ext uri="{FF2B5EF4-FFF2-40B4-BE49-F238E27FC236}">
                      <a16:creationId xmlns:a16="http://schemas.microsoft.com/office/drawing/2014/main" id="{E88C5EE4-C02D-4A04-919C-AD7A6A1C6082}"/>
                    </a:ext>
                  </a:extLst>
                </p:cNvPr>
                <p:cNvSpPr txBox="1"/>
                <p:nvPr/>
              </p:nvSpPr>
              <p:spPr>
                <a:xfrm rot="1963933">
                  <a:off x="7387233" y="2187961"/>
                  <a:ext cx="0" cy="225256"/>
                </a:xfrm>
                <a:prstGeom prst="rect">
                  <a:avLst/>
                </a:prstGeom>
                <a:noFill/>
              </p:spPr>
              <p:txBody>
                <a:bodyPr wrap="square" anchor="ctr">
                  <a:spAutoFit/>
                </a:bodyPr>
                <a:lstStyle/>
                <a:p>
                  <a:r>
                    <a:rPr sz="1064">
                      <a:solidFill>
                        <a:srgbClr val="FFFFFF"/>
                      </a:solidFill>
                      <a:latin typeface="Arial"/>
                    </a:rPr>
                    <a:t>i</a:t>
                  </a:r>
                </a:p>
              </p:txBody>
            </p:sp>
            <p:sp>
              <p:nvSpPr>
                <p:cNvPr id="132" name="Text 323">
                  <a:extLst>
                    <a:ext uri="{FF2B5EF4-FFF2-40B4-BE49-F238E27FC236}">
                      <a16:creationId xmlns:a16="http://schemas.microsoft.com/office/drawing/2014/main" id="{CDB8248B-DA8B-4648-89FD-5379C6DE4425}"/>
                    </a:ext>
                  </a:extLst>
                </p:cNvPr>
                <p:cNvSpPr txBox="1"/>
                <p:nvPr/>
              </p:nvSpPr>
              <p:spPr>
                <a:xfrm rot="2101118">
                  <a:off x="7413065" y="2204026"/>
                  <a:ext cx="0" cy="225256"/>
                </a:xfrm>
                <a:prstGeom prst="rect">
                  <a:avLst/>
                </a:prstGeom>
                <a:noFill/>
              </p:spPr>
              <p:txBody>
                <a:bodyPr wrap="square" anchor="ctr">
                  <a:spAutoFit/>
                </a:bodyPr>
                <a:lstStyle/>
                <a:p>
                  <a:r>
                    <a:rPr sz="1064">
                      <a:solidFill>
                        <a:srgbClr val="FFFFFF"/>
                      </a:solidFill>
                      <a:latin typeface="Arial"/>
                    </a:rPr>
                    <a:t>n</a:t>
                  </a:r>
                </a:p>
              </p:txBody>
            </p:sp>
            <p:sp>
              <p:nvSpPr>
                <p:cNvPr id="133" name="Text 324">
                  <a:extLst>
                    <a:ext uri="{FF2B5EF4-FFF2-40B4-BE49-F238E27FC236}">
                      <a16:creationId xmlns:a16="http://schemas.microsoft.com/office/drawing/2014/main" id="{47A42854-A255-471D-A172-DA229001E791}"/>
                    </a:ext>
                  </a:extLst>
                </p:cNvPr>
                <p:cNvSpPr txBox="1"/>
                <p:nvPr/>
              </p:nvSpPr>
              <p:spPr>
                <a:xfrm rot="2247872">
                  <a:off x="7475073" y="2247970"/>
                  <a:ext cx="0" cy="225256"/>
                </a:xfrm>
                <a:prstGeom prst="rect">
                  <a:avLst/>
                </a:prstGeom>
                <a:noFill/>
              </p:spPr>
              <p:txBody>
                <a:bodyPr wrap="square" anchor="ctr">
                  <a:spAutoFit/>
                </a:bodyPr>
                <a:lstStyle/>
                <a:p>
                  <a:r>
                    <a:rPr sz="1064">
                      <a:solidFill>
                        <a:srgbClr val="FFFFFF"/>
                      </a:solidFill>
                      <a:latin typeface="Arial"/>
                    </a:rPr>
                    <a:t> </a:t>
                  </a:r>
                </a:p>
              </p:txBody>
            </p:sp>
            <p:sp>
              <p:nvSpPr>
                <p:cNvPr id="134" name="Text 325">
                  <a:extLst>
                    <a:ext uri="{FF2B5EF4-FFF2-40B4-BE49-F238E27FC236}">
                      <a16:creationId xmlns:a16="http://schemas.microsoft.com/office/drawing/2014/main" id="{FFF7B74D-6E0E-44D6-A609-F180686F4D45}"/>
                    </a:ext>
                  </a:extLst>
                </p:cNvPr>
                <p:cNvSpPr txBox="1"/>
                <p:nvPr/>
              </p:nvSpPr>
              <p:spPr>
                <a:xfrm rot="2394434">
                  <a:off x="7505495" y="2270773"/>
                  <a:ext cx="0" cy="225256"/>
                </a:xfrm>
                <a:prstGeom prst="rect">
                  <a:avLst/>
                </a:prstGeom>
                <a:noFill/>
              </p:spPr>
              <p:txBody>
                <a:bodyPr wrap="square" anchor="ctr">
                  <a:spAutoFit/>
                </a:bodyPr>
                <a:lstStyle/>
                <a:p>
                  <a:r>
                    <a:rPr sz="1064" dirty="0">
                      <a:solidFill>
                        <a:srgbClr val="FFFFFF"/>
                      </a:solidFill>
                      <a:latin typeface="Arial"/>
                    </a:rPr>
                    <a:t>s</a:t>
                  </a:r>
                </a:p>
              </p:txBody>
            </p:sp>
            <p:sp>
              <p:nvSpPr>
                <p:cNvPr id="135" name="Text 326">
                  <a:extLst>
                    <a:ext uri="{FF2B5EF4-FFF2-40B4-BE49-F238E27FC236}">
                      <a16:creationId xmlns:a16="http://schemas.microsoft.com/office/drawing/2014/main" id="{A04DBF38-29CA-45F5-A701-A1733DE08937}"/>
                    </a:ext>
                  </a:extLst>
                </p:cNvPr>
                <p:cNvSpPr txBox="1"/>
                <p:nvPr/>
              </p:nvSpPr>
              <p:spPr>
                <a:xfrm rot="2589649">
                  <a:off x="7563808" y="2319545"/>
                  <a:ext cx="0" cy="225256"/>
                </a:xfrm>
                <a:prstGeom prst="rect">
                  <a:avLst/>
                </a:prstGeom>
                <a:noFill/>
              </p:spPr>
              <p:txBody>
                <a:bodyPr wrap="square" anchor="ctr">
                  <a:spAutoFit/>
                </a:bodyPr>
                <a:lstStyle/>
                <a:p>
                  <a:r>
                    <a:rPr sz="1064" dirty="0">
                      <a:solidFill>
                        <a:srgbClr val="FFFFFF"/>
                      </a:solidFill>
                      <a:latin typeface="Arial"/>
                    </a:rPr>
                    <a:t>u</a:t>
                  </a:r>
                </a:p>
              </p:txBody>
            </p:sp>
            <p:sp>
              <p:nvSpPr>
                <p:cNvPr id="136" name="Text 327">
                  <a:extLst>
                    <a:ext uri="{FF2B5EF4-FFF2-40B4-BE49-F238E27FC236}">
                      <a16:creationId xmlns:a16="http://schemas.microsoft.com/office/drawing/2014/main" id="{521D73C9-29A7-4124-BE07-970DEE5F75AC}"/>
                    </a:ext>
                  </a:extLst>
                </p:cNvPr>
                <p:cNvSpPr txBox="1"/>
                <p:nvPr/>
              </p:nvSpPr>
              <p:spPr>
                <a:xfrm rot="2745748">
                  <a:off x="7619011" y="2363683"/>
                  <a:ext cx="0" cy="241462"/>
                </a:xfrm>
                <a:prstGeom prst="rect">
                  <a:avLst/>
                </a:prstGeom>
                <a:noFill/>
              </p:spPr>
              <p:txBody>
                <a:bodyPr wrap="square" anchor="ctr">
                  <a:spAutoFit/>
                </a:bodyPr>
                <a:lstStyle/>
                <a:p>
                  <a:r>
                    <a:rPr sz="1064" dirty="0">
                      <a:solidFill>
                        <a:srgbClr val="FFFFFF"/>
                      </a:solidFill>
                      <a:latin typeface="Arial"/>
                    </a:rPr>
                    <a:t>r</a:t>
                  </a:r>
                </a:p>
              </p:txBody>
            </p:sp>
            <p:sp>
              <p:nvSpPr>
                <p:cNvPr id="137" name="Text 328">
                  <a:extLst>
                    <a:ext uri="{FF2B5EF4-FFF2-40B4-BE49-F238E27FC236}">
                      <a16:creationId xmlns:a16="http://schemas.microsoft.com/office/drawing/2014/main" id="{05D14470-864F-40A0-A5E4-C2D062205005}"/>
                    </a:ext>
                  </a:extLst>
                </p:cNvPr>
                <p:cNvSpPr txBox="1"/>
                <p:nvPr/>
              </p:nvSpPr>
              <p:spPr>
                <a:xfrm rot="2853075">
                  <a:off x="7650783" y="2396396"/>
                  <a:ext cx="0" cy="241462"/>
                </a:xfrm>
                <a:prstGeom prst="rect">
                  <a:avLst/>
                </a:prstGeom>
                <a:noFill/>
              </p:spPr>
              <p:txBody>
                <a:bodyPr wrap="square" anchor="ctr">
                  <a:spAutoFit/>
                </a:bodyPr>
                <a:lstStyle/>
                <a:p>
                  <a:r>
                    <a:rPr sz="1064">
                      <a:solidFill>
                        <a:srgbClr val="FFFFFF"/>
                      </a:solidFill>
                      <a:latin typeface="Arial"/>
                    </a:rPr>
                    <a:t> </a:t>
                  </a:r>
                </a:p>
              </p:txBody>
            </p:sp>
            <p:sp>
              <p:nvSpPr>
                <p:cNvPr id="138" name="Text 329">
                  <a:extLst>
                    <a:ext uri="{FF2B5EF4-FFF2-40B4-BE49-F238E27FC236}">
                      <a16:creationId xmlns:a16="http://schemas.microsoft.com/office/drawing/2014/main" id="{7C45217E-99FD-4820-8F14-5AEB761E702A}"/>
                    </a:ext>
                  </a:extLst>
                </p:cNvPr>
                <p:cNvSpPr txBox="1"/>
                <p:nvPr/>
              </p:nvSpPr>
              <p:spPr>
                <a:xfrm rot="2940915">
                  <a:off x="7676395" y="2424471"/>
                  <a:ext cx="0" cy="241462"/>
                </a:xfrm>
                <a:prstGeom prst="rect">
                  <a:avLst/>
                </a:prstGeom>
                <a:noFill/>
              </p:spPr>
              <p:txBody>
                <a:bodyPr wrap="square" anchor="ctr">
                  <a:spAutoFit/>
                </a:bodyPr>
                <a:lstStyle/>
                <a:p>
                  <a:r>
                    <a:rPr sz="1064">
                      <a:solidFill>
                        <a:srgbClr val="FFFFFF"/>
                      </a:solidFill>
                      <a:latin typeface="Arial"/>
                    </a:rPr>
                    <a:t>l</a:t>
                  </a:r>
                </a:p>
              </p:txBody>
            </p:sp>
            <p:sp>
              <p:nvSpPr>
                <p:cNvPr id="139" name="Text 330">
                  <a:extLst>
                    <a:ext uri="{FF2B5EF4-FFF2-40B4-BE49-F238E27FC236}">
                      <a16:creationId xmlns:a16="http://schemas.microsoft.com/office/drawing/2014/main" id="{AADC4C38-4E6A-4387-9604-E6FFD22B8E3D}"/>
                    </a:ext>
                  </a:extLst>
                </p:cNvPr>
                <p:cNvSpPr txBox="1"/>
                <p:nvPr/>
              </p:nvSpPr>
              <p:spPr>
                <a:xfrm rot="3087410">
                  <a:off x="7696774" y="2447063"/>
                  <a:ext cx="0" cy="241462"/>
                </a:xfrm>
                <a:prstGeom prst="rect">
                  <a:avLst/>
                </a:prstGeom>
                <a:noFill/>
              </p:spPr>
              <p:txBody>
                <a:bodyPr wrap="square" anchor="ctr">
                  <a:spAutoFit/>
                </a:bodyPr>
                <a:lstStyle/>
                <a:p>
                  <a:r>
                    <a:rPr sz="1064" dirty="0">
                      <a:solidFill>
                        <a:srgbClr val="FFFFFF"/>
                      </a:solidFill>
                      <a:latin typeface="Arial"/>
                    </a:rPr>
                    <a:t>e</a:t>
                  </a:r>
                </a:p>
              </p:txBody>
            </p:sp>
            <p:sp>
              <p:nvSpPr>
                <p:cNvPr id="140" name="Text 331">
                  <a:extLst>
                    <a:ext uri="{FF2B5EF4-FFF2-40B4-BE49-F238E27FC236}">
                      <a16:creationId xmlns:a16="http://schemas.microsoft.com/office/drawing/2014/main" id="{87362577-4FBE-4274-81B8-23767C1D9E5B}"/>
                    </a:ext>
                  </a:extLst>
                </p:cNvPr>
                <p:cNvSpPr txBox="1"/>
                <p:nvPr/>
              </p:nvSpPr>
              <p:spPr>
                <a:xfrm rot="3243858">
                  <a:off x="7748460" y="2512771"/>
                  <a:ext cx="0" cy="241462"/>
                </a:xfrm>
                <a:prstGeom prst="rect">
                  <a:avLst/>
                </a:prstGeom>
                <a:noFill/>
              </p:spPr>
              <p:txBody>
                <a:bodyPr wrap="square" anchor="ctr">
                  <a:spAutoFit/>
                </a:bodyPr>
                <a:lstStyle/>
                <a:p>
                  <a:r>
                    <a:rPr sz="1064">
                      <a:solidFill>
                        <a:srgbClr val="FFFFFF"/>
                      </a:solidFill>
                      <a:latin typeface="Arial"/>
                    </a:rPr>
                    <a:t> </a:t>
                  </a:r>
                </a:p>
              </p:txBody>
            </p:sp>
            <p:sp>
              <p:nvSpPr>
                <p:cNvPr id="141" name="Text 332">
                  <a:extLst>
                    <a:ext uri="{FF2B5EF4-FFF2-40B4-BE49-F238E27FC236}">
                      <a16:creationId xmlns:a16="http://schemas.microsoft.com/office/drawing/2014/main" id="{13BD2D62-D88F-42B4-8945-71E1581CA0B2}"/>
                    </a:ext>
                  </a:extLst>
                </p:cNvPr>
                <p:cNvSpPr txBox="1"/>
                <p:nvPr/>
              </p:nvSpPr>
              <p:spPr>
                <a:xfrm rot="3341763">
                  <a:off x="7770762" y="2543541"/>
                  <a:ext cx="0" cy="241462"/>
                </a:xfrm>
                <a:prstGeom prst="rect">
                  <a:avLst/>
                </a:prstGeom>
                <a:noFill/>
              </p:spPr>
              <p:txBody>
                <a:bodyPr wrap="square" anchor="ctr">
                  <a:spAutoFit/>
                </a:bodyPr>
                <a:lstStyle/>
                <a:p>
                  <a:r>
                    <a:rPr sz="1064">
                      <a:solidFill>
                        <a:srgbClr val="FFFFFF"/>
                      </a:solidFill>
                      <a:latin typeface="Arial"/>
                    </a:rPr>
                    <a:t>t</a:t>
                  </a:r>
                </a:p>
              </p:txBody>
            </p:sp>
            <p:sp>
              <p:nvSpPr>
                <p:cNvPr id="142" name="Text 333">
                  <a:extLst>
                    <a:ext uri="{FF2B5EF4-FFF2-40B4-BE49-F238E27FC236}">
                      <a16:creationId xmlns:a16="http://schemas.microsoft.com/office/drawing/2014/main" id="{5E5E046F-68F9-4824-9206-507EB614B1EF}"/>
                    </a:ext>
                  </a:extLst>
                </p:cNvPr>
                <p:cNvSpPr txBox="1"/>
                <p:nvPr/>
              </p:nvSpPr>
              <p:spPr>
                <a:xfrm rot="3449588">
                  <a:off x="7792230" y="2574901"/>
                  <a:ext cx="0" cy="241462"/>
                </a:xfrm>
                <a:prstGeom prst="rect">
                  <a:avLst/>
                </a:prstGeom>
                <a:noFill/>
              </p:spPr>
              <p:txBody>
                <a:bodyPr wrap="square" anchor="ctr">
                  <a:spAutoFit/>
                </a:bodyPr>
                <a:lstStyle/>
                <a:p>
                  <a:r>
                    <a:rPr sz="1064">
                      <a:solidFill>
                        <a:srgbClr val="FFFFFF"/>
                      </a:solidFill>
                      <a:latin typeface="Arial"/>
                    </a:rPr>
                    <a:t>r</a:t>
                  </a:r>
                </a:p>
              </p:txBody>
            </p:sp>
            <p:sp>
              <p:nvSpPr>
                <p:cNvPr id="143" name="Text 334">
                  <a:extLst>
                    <a:ext uri="{FF2B5EF4-FFF2-40B4-BE49-F238E27FC236}">
                      <a16:creationId xmlns:a16="http://schemas.microsoft.com/office/drawing/2014/main" id="{5E11238D-9080-4272-A60F-9B53FA6C2C2E}"/>
                    </a:ext>
                  </a:extLst>
                </p:cNvPr>
                <p:cNvSpPr txBox="1"/>
                <p:nvPr/>
              </p:nvSpPr>
              <p:spPr>
                <a:xfrm rot="3606685">
                  <a:off x="7817039" y="2613186"/>
                  <a:ext cx="0" cy="241462"/>
                </a:xfrm>
                <a:prstGeom prst="rect">
                  <a:avLst/>
                </a:prstGeom>
                <a:noFill/>
              </p:spPr>
              <p:txBody>
                <a:bodyPr wrap="square" anchor="ctr">
                  <a:spAutoFit/>
                </a:bodyPr>
                <a:lstStyle/>
                <a:p>
                  <a:r>
                    <a:rPr sz="1064" dirty="0">
                      <a:solidFill>
                        <a:srgbClr val="FFFFFF"/>
                      </a:solidFill>
                      <a:latin typeface="Arial"/>
                    </a:rPr>
                    <a:t>a</a:t>
                  </a:r>
                </a:p>
              </p:txBody>
            </p:sp>
            <p:sp>
              <p:nvSpPr>
                <p:cNvPr id="144" name="Text 335">
                  <a:extLst>
                    <a:ext uri="{FF2B5EF4-FFF2-40B4-BE49-F238E27FC236}">
                      <a16:creationId xmlns:a16="http://schemas.microsoft.com/office/drawing/2014/main" id="{120986F2-1853-4761-A5AD-44DEE786F8CE}"/>
                    </a:ext>
                  </a:extLst>
                </p:cNvPr>
                <p:cNvSpPr txBox="1"/>
                <p:nvPr/>
              </p:nvSpPr>
              <p:spPr>
                <a:xfrm rot="3793658">
                  <a:off x="7854829" y="2679142"/>
                  <a:ext cx="0" cy="241462"/>
                </a:xfrm>
                <a:prstGeom prst="rect">
                  <a:avLst/>
                </a:prstGeom>
                <a:noFill/>
              </p:spPr>
              <p:txBody>
                <a:bodyPr wrap="square" anchor="ctr">
                  <a:spAutoFit/>
                </a:bodyPr>
                <a:lstStyle/>
                <a:p>
                  <a:r>
                    <a:rPr sz="1064" dirty="0">
                      <a:solidFill>
                        <a:srgbClr val="FFFFFF"/>
                      </a:solidFill>
                      <a:latin typeface="Arial"/>
                    </a:rPr>
                    <a:t>v</a:t>
                  </a:r>
                </a:p>
              </p:txBody>
            </p:sp>
            <p:sp>
              <p:nvSpPr>
                <p:cNvPr id="145" name="Text 336">
                  <a:extLst>
                    <a:ext uri="{FF2B5EF4-FFF2-40B4-BE49-F238E27FC236}">
                      <a16:creationId xmlns:a16="http://schemas.microsoft.com/office/drawing/2014/main" id="{874DC205-612D-44AC-93FF-C8B6F68A15BD}"/>
                    </a:ext>
                  </a:extLst>
                </p:cNvPr>
                <p:cNvSpPr txBox="1"/>
                <p:nvPr/>
              </p:nvSpPr>
              <p:spPr>
                <a:xfrm rot="3981067">
                  <a:off x="7885741" y="2740181"/>
                  <a:ext cx="0" cy="241462"/>
                </a:xfrm>
                <a:prstGeom prst="rect">
                  <a:avLst/>
                </a:prstGeom>
                <a:noFill/>
              </p:spPr>
              <p:txBody>
                <a:bodyPr wrap="square" anchor="ctr">
                  <a:spAutoFit/>
                </a:bodyPr>
                <a:lstStyle/>
                <a:p>
                  <a:r>
                    <a:rPr sz="1064" dirty="0">
                      <a:solidFill>
                        <a:srgbClr val="FFFFFF"/>
                      </a:solidFill>
                      <a:latin typeface="Arial"/>
                    </a:rPr>
                    <a:t>a</a:t>
                  </a:r>
                </a:p>
              </p:txBody>
            </p:sp>
            <p:sp>
              <p:nvSpPr>
                <p:cNvPr id="146" name="Text 337">
                  <a:extLst>
                    <a:ext uri="{FF2B5EF4-FFF2-40B4-BE49-F238E27FC236}">
                      <a16:creationId xmlns:a16="http://schemas.microsoft.com/office/drawing/2014/main" id="{60872963-864F-4F1E-8909-18A77C3240DD}"/>
                    </a:ext>
                  </a:extLst>
                </p:cNvPr>
                <p:cNvSpPr txBox="1"/>
                <p:nvPr/>
              </p:nvSpPr>
              <p:spPr>
                <a:xfrm rot="4119391">
                  <a:off x="7915807" y="2699406"/>
                  <a:ext cx="0" cy="462612"/>
                </a:xfrm>
                <a:prstGeom prst="rect">
                  <a:avLst/>
                </a:prstGeom>
                <a:noFill/>
              </p:spPr>
              <p:txBody>
                <a:bodyPr wrap="square" anchor="ctr">
                  <a:spAutoFit/>
                </a:bodyPr>
                <a:lstStyle/>
                <a:p>
                  <a:endParaRPr sz="1064" dirty="0">
                    <a:solidFill>
                      <a:srgbClr val="FFFFFF"/>
                    </a:solidFill>
                    <a:latin typeface="Arial"/>
                  </a:endParaRPr>
                </a:p>
              </p:txBody>
            </p:sp>
            <p:sp>
              <p:nvSpPr>
                <p:cNvPr id="147" name="Text 338">
                  <a:extLst>
                    <a:ext uri="{FF2B5EF4-FFF2-40B4-BE49-F238E27FC236}">
                      <a16:creationId xmlns:a16="http://schemas.microsoft.com/office/drawing/2014/main" id="{A6105EF9-95F5-4545-A2D2-0BE742447AA7}"/>
                    </a:ext>
                  </a:extLst>
                </p:cNvPr>
                <p:cNvSpPr txBox="1"/>
                <p:nvPr/>
              </p:nvSpPr>
              <p:spPr>
                <a:xfrm rot="4198501">
                  <a:off x="7926871" y="2829879"/>
                  <a:ext cx="0" cy="462613"/>
                </a:xfrm>
                <a:prstGeom prst="rect">
                  <a:avLst/>
                </a:prstGeom>
                <a:noFill/>
              </p:spPr>
              <p:txBody>
                <a:bodyPr wrap="square" anchor="ctr">
                  <a:spAutoFit/>
                </a:bodyPr>
                <a:lstStyle/>
                <a:p>
                  <a:r>
                    <a:rPr sz="1064" dirty="0">
                      <a:solidFill>
                        <a:srgbClr val="FFFFFF"/>
                      </a:solidFill>
                      <a:latin typeface="Arial"/>
                    </a:rPr>
                    <a:t>l</a:t>
                  </a:r>
                </a:p>
              </p:txBody>
            </p:sp>
            <p:sp>
              <p:nvSpPr>
                <p:cNvPr id="148" name="Text 339">
                  <a:extLst>
                    <a:ext uri="{FF2B5EF4-FFF2-40B4-BE49-F238E27FC236}">
                      <a16:creationId xmlns:a16="http://schemas.microsoft.com/office/drawing/2014/main" id="{1E7B74A0-6782-4B15-94EE-9DB004C14740}"/>
                    </a:ext>
                  </a:extLst>
                </p:cNvPr>
                <p:cNvSpPr txBox="1"/>
                <p:nvPr/>
              </p:nvSpPr>
              <p:spPr>
                <a:xfrm rot="4287539">
                  <a:off x="7937328" y="2866845"/>
                  <a:ext cx="0" cy="241463"/>
                </a:xfrm>
                <a:prstGeom prst="rect">
                  <a:avLst/>
                </a:prstGeom>
                <a:noFill/>
              </p:spPr>
              <p:txBody>
                <a:bodyPr wrap="square" anchor="ctr">
                  <a:spAutoFit/>
                </a:bodyPr>
                <a:lstStyle/>
                <a:p>
                  <a:r>
                    <a:rPr sz="1064">
                      <a:solidFill>
                        <a:srgbClr val="FFFFFF"/>
                      </a:solidFill>
                      <a:latin typeface="Arial"/>
                    </a:rPr>
                    <a:t> </a:t>
                  </a:r>
                </a:p>
              </p:txBody>
            </p:sp>
          </p:grpSp>
        </p:grpSp>
        <p:sp>
          <p:nvSpPr>
            <p:cNvPr id="32" name="Round Rectangle">
              <a:extLst>
                <a:ext uri="{FF2B5EF4-FFF2-40B4-BE49-F238E27FC236}">
                  <a16:creationId xmlns:a16="http://schemas.microsoft.com/office/drawing/2014/main" id="{72FFE8A5-0869-4EAD-8560-D72876BD2816}"/>
                </a:ext>
              </a:extLst>
            </p:cNvPr>
            <p:cNvSpPr/>
            <p:nvPr/>
          </p:nvSpPr>
          <p:spPr>
            <a:xfrm>
              <a:off x="5506299" y="1616568"/>
              <a:ext cx="1563327" cy="654632"/>
            </a:xfrm>
            <a:custGeom>
              <a:avLst/>
              <a:gdLst/>
              <a:ahLst/>
              <a:cxnLst/>
              <a:rect l="l" t="t" r="r" b="b"/>
              <a:pathLst>
                <a:path w="1563326" h="295935">
                  <a:moveTo>
                    <a:pt x="147968" y="295935"/>
                  </a:moveTo>
                  <a:lnTo>
                    <a:pt x="1415358" y="295935"/>
                  </a:lnTo>
                  <a:cubicBezTo>
                    <a:pt x="1497081" y="295935"/>
                    <a:pt x="1563326" y="229690"/>
                    <a:pt x="1563326" y="147968"/>
                  </a:cubicBezTo>
                  <a:cubicBezTo>
                    <a:pt x="1563326" y="66245"/>
                    <a:pt x="1497081" y="0"/>
                    <a:pt x="1415358" y="0"/>
                  </a:cubicBezTo>
                  <a:lnTo>
                    <a:pt x="147968" y="0"/>
                  </a:lnTo>
                  <a:cubicBezTo>
                    <a:pt x="66245" y="0"/>
                    <a:pt x="0" y="66245"/>
                    <a:pt x="0" y="147968"/>
                  </a:cubicBezTo>
                  <a:cubicBezTo>
                    <a:pt x="0" y="229690"/>
                    <a:pt x="66245" y="295935"/>
                    <a:pt x="147968" y="295935"/>
                  </a:cubicBezTo>
                  <a:close/>
                </a:path>
              </a:pathLst>
            </a:custGeom>
            <a:solidFill>
              <a:schemeClr val="accent1">
                <a:lumMod val="20000"/>
                <a:lumOff val="80000"/>
              </a:schemeClr>
            </a:solidFill>
            <a:ln w="15200" cap="flat">
              <a:solidFill>
                <a:schemeClr val="bg1"/>
              </a:solidFill>
              <a:miter/>
            </a:ln>
          </p:spPr>
          <p:txBody>
            <a:bodyPr wrap="square" lIns="0" tIns="0" rIns="0" bIns="0" rtlCol="0" anchor="ctr"/>
            <a:lstStyle/>
            <a:p>
              <a:pPr algn="ctr"/>
              <a:r>
                <a:rPr sz="1000" b="1" dirty="0">
                  <a:latin typeface="Arial"/>
                </a:rPr>
                <a:t>Effet sur l'humain </a:t>
              </a:r>
            </a:p>
          </p:txBody>
        </p:sp>
        <p:sp>
          <p:nvSpPr>
            <p:cNvPr id="33" name="Round Rectangle">
              <a:extLst>
                <a:ext uri="{FF2B5EF4-FFF2-40B4-BE49-F238E27FC236}">
                  <a16:creationId xmlns:a16="http://schemas.microsoft.com/office/drawing/2014/main" id="{850E4442-6415-4A2C-BF85-C5A213DDDBA2}"/>
                </a:ext>
              </a:extLst>
            </p:cNvPr>
            <p:cNvSpPr/>
            <p:nvPr/>
          </p:nvSpPr>
          <p:spPr>
            <a:xfrm>
              <a:off x="2583179" y="3043512"/>
              <a:ext cx="1844421" cy="748589"/>
            </a:xfrm>
            <a:custGeom>
              <a:avLst/>
              <a:gdLst/>
              <a:ahLst/>
              <a:cxnLst/>
              <a:rect l="l" t="t" r="r" b="b"/>
              <a:pathLst>
                <a:path w="1669786" h="304162">
                  <a:moveTo>
                    <a:pt x="152081" y="304162"/>
                  </a:moveTo>
                  <a:lnTo>
                    <a:pt x="1517705" y="304162"/>
                  </a:lnTo>
                  <a:cubicBezTo>
                    <a:pt x="1601699" y="304162"/>
                    <a:pt x="1669786" y="236075"/>
                    <a:pt x="1669786" y="152081"/>
                  </a:cubicBezTo>
                  <a:cubicBezTo>
                    <a:pt x="1669786" y="68087"/>
                    <a:pt x="1601699" y="0"/>
                    <a:pt x="1517705" y="0"/>
                  </a:cubicBezTo>
                  <a:lnTo>
                    <a:pt x="152081" y="0"/>
                  </a:lnTo>
                  <a:cubicBezTo>
                    <a:pt x="68087" y="0"/>
                    <a:pt x="0" y="68087"/>
                    <a:pt x="0" y="152081"/>
                  </a:cubicBezTo>
                  <a:cubicBezTo>
                    <a:pt x="0" y="236075"/>
                    <a:pt x="68087" y="304162"/>
                    <a:pt x="152081" y="304162"/>
                  </a:cubicBezTo>
                  <a:close/>
                </a:path>
              </a:pathLst>
            </a:custGeom>
            <a:solidFill>
              <a:schemeClr val="accent1">
                <a:lumMod val="40000"/>
                <a:lumOff val="60000"/>
              </a:schemeClr>
            </a:solidFill>
            <a:ln w="15200" cap="flat">
              <a:solidFill>
                <a:schemeClr val="bg1"/>
              </a:solidFill>
              <a:miter/>
            </a:ln>
          </p:spPr>
          <p:txBody>
            <a:bodyPr wrap="square" lIns="0" tIns="0" rIns="0" bIns="0" rtlCol="0" anchor="ctr"/>
            <a:lstStyle/>
            <a:p>
              <a:pPr algn="ctr"/>
              <a:r>
                <a:rPr sz="1000" b="1" dirty="0">
                  <a:latin typeface="Arial"/>
                </a:rPr>
                <a:t>Effet sur l'organisation</a:t>
              </a:r>
            </a:p>
          </p:txBody>
        </p:sp>
        <p:sp>
          <p:nvSpPr>
            <p:cNvPr id="34" name="Round Rectangle">
              <a:extLst>
                <a:ext uri="{FF2B5EF4-FFF2-40B4-BE49-F238E27FC236}">
                  <a16:creationId xmlns:a16="http://schemas.microsoft.com/office/drawing/2014/main" id="{34B12A55-514D-4865-A2C7-088B5F65EDDB}"/>
                </a:ext>
              </a:extLst>
            </p:cNvPr>
            <p:cNvSpPr/>
            <p:nvPr/>
          </p:nvSpPr>
          <p:spPr>
            <a:xfrm>
              <a:off x="5542082" y="4392862"/>
              <a:ext cx="1590316" cy="552826"/>
            </a:xfrm>
            <a:custGeom>
              <a:avLst/>
              <a:gdLst/>
              <a:ahLst/>
              <a:cxnLst/>
              <a:rect l="l" t="t" r="r" b="b"/>
              <a:pathLst>
                <a:path w="1590315" h="381932">
                  <a:moveTo>
                    <a:pt x="190966" y="381932"/>
                  </a:moveTo>
                  <a:lnTo>
                    <a:pt x="1399349" y="381932"/>
                  </a:lnTo>
                  <a:cubicBezTo>
                    <a:pt x="1504820" y="381932"/>
                    <a:pt x="1590315" y="296436"/>
                    <a:pt x="1590315" y="190966"/>
                  </a:cubicBezTo>
                  <a:cubicBezTo>
                    <a:pt x="1590315" y="85495"/>
                    <a:pt x="1504820" y="0"/>
                    <a:pt x="1399349" y="0"/>
                  </a:cubicBezTo>
                  <a:lnTo>
                    <a:pt x="190966" y="0"/>
                  </a:lnTo>
                  <a:cubicBezTo>
                    <a:pt x="85495" y="0"/>
                    <a:pt x="0" y="85495"/>
                    <a:pt x="0" y="190966"/>
                  </a:cubicBezTo>
                  <a:cubicBezTo>
                    <a:pt x="0" y="296436"/>
                    <a:pt x="85495" y="381932"/>
                    <a:pt x="190966" y="381932"/>
                  </a:cubicBezTo>
                  <a:close/>
                </a:path>
              </a:pathLst>
            </a:custGeom>
            <a:solidFill>
              <a:schemeClr val="accent1">
                <a:lumMod val="60000"/>
                <a:lumOff val="40000"/>
              </a:schemeClr>
            </a:solidFill>
            <a:ln w="15200" cap="flat">
              <a:solidFill>
                <a:schemeClr val="bg1"/>
              </a:solidFill>
              <a:miter/>
            </a:ln>
          </p:spPr>
          <p:txBody>
            <a:bodyPr wrap="square" lIns="0" tIns="0" rIns="0" bIns="0" rtlCol="0" anchor="ctr"/>
            <a:lstStyle/>
            <a:p>
              <a:pPr algn="ctr"/>
              <a:r>
                <a:rPr sz="1000" b="1" dirty="0">
                  <a:solidFill>
                    <a:schemeClr val="bg1"/>
                  </a:solidFill>
                  <a:latin typeface="Arial"/>
                </a:rPr>
                <a:t>Effet sur le service </a:t>
              </a:r>
            </a:p>
          </p:txBody>
        </p:sp>
        <p:sp>
          <p:nvSpPr>
            <p:cNvPr id="41" name="Armband Shaped Arrow">
              <a:extLst>
                <a:ext uri="{FF2B5EF4-FFF2-40B4-BE49-F238E27FC236}">
                  <a16:creationId xmlns:a16="http://schemas.microsoft.com/office/drawing/2014/main" id="{20F24DCF-64A3-4BA8-A059-1AD93D596B36}"/>
                </a:ext>
              </a:extLst>
            </p:cNvPr>
            <p:cNvSpPr/>
            <p:nvPr/>
          </p:nvSpPr>
          <p:spPr>
            <a:xfrm>
              <a:off x="4814503" y="3276695"/>
              <a:ext cx="174800" cy="174799"/>
            </a:xfrm>
            <a:custGeom>
              <a:avLst/>
              <a:gdLst/>
              <a:ahLst/>
              <a:cxnLst/>
              <a:rect l="l" t="t" r="r" b="b"/>
              <a:pathLst>
                <a:path w="174800" h="174800">
                  <a:moveTo>
                    <a:pt x="0" y="0"/>
                  </a:moveTo>
                  <a:lnTo>
                    <a:pt x="87400" y="87400"/>
                  </a:lnTo>
                  <a:lnTo>
                    <a:pt x="0" y="174800"/>
                  </a:lnTo>
                  <a:lnTo>
                    <a:pt x="87400" y="174800"/>
                  </a:lnTo>
                  <a:lnTo>
                    <a:pt x="174800" y="87400"/>
                  </a:lnTo>
                  <a:lnTo>
                    <a:pt x="87400" y="0"/>
                  </a:lnTo>
                  <a:lnTo>
                    <a:pt x="0" y="0"/>
                  </a:lnTo>
                  <a:close/>
                </a:path>
              </a:pathLst>
            </a:custGeom>
            <a:solidFill>
              <a:schemeClr val="bg2">
                <a:lumMod val="75000"/>
              </a:schemeClr>
            </a:solidFill>
            <a:ln w="15200" cap="flat">
              <a:solidFill>
                <a:schemeClr val="bg2">
                  <a:lumMod val="75000"/>
                </a:schemeClr>
              </a:solidFill>
              <a:miter/>
            </a:ln>
          </p:spPr>
        </p:sp>
        <p:sp>
          <p:nvSpPr>
            <p:cNvPr id="42" name="Armband Shaped Arrow">
              <a:extLst>
                <a:ext uri="{FF2B5EF4-FFF2-40B4-BE49-F238E27FC236}">
                  <a16:creationId xmlns:a16="http://schemas.microsoft.com/office/drawing/2014/main" id="{6437A31F-5884-435F-ACF4-68C21B653402}"/>
                </a:ext>
              </a:extLst>
            </p:cNvPr>
            <p:cNvSpPr/>
            <p:nvPr/>
          </p:nvSpPr>
          <p:spPr>
            <a:xfrm rot="14400000">
              <a:off x="6112516" y="3994447"/>
              <a:ext cx="174799" cy="174800"/>
            </a:xfrm>
            <a:custGeom>
              <a:avLst/>
              <a:gdLst/>
              <a:ahLst/>
              <a:cxnLst/>
              <a:rect l="l" t="t" r="r" b="b"/>
              <a:pathLst>
                <a:path w="174800" h="174800">
                  <a:moveTo>
                    <a:pt x="0" y="0"/>
                  </a:moveTo>
                  <a:lnTo>
                    <a:pt x="87400" y="87400"/>
                  </a:lnTo>
                  <a:lnTo>
                    <a:pt x="0" y="174800"/>
                  </a:lnTo>
                  <a:lnTo>
                    <a:pt x="87400" y="174800"/>
                  </a:lnTo>
                  <a:lnTo>
                    <a:pt x="174800" y="87400"/>
                  </a:lnTo>
                  <a:lnTo>
                    <a:pt x="87400" y="0"/>
                  </a:lnTo>
                  <a:lnTo>
                    <a:pt x="0" y="0"/>
                  </a:lnTo>
                  <a:close/>
                </a:path>
              </a:pathLst>
            </a:custGeom>
            <a:solidFill>
              <a:schemeClr val="bg2">
                <a:lumMod val="75000"/>
              </a:schemeClr>
            </a:solidFill>
            <a:ln w="15200" cap="flat">
              <a:solidFill>
                <a:schemeClr val="bg2">
                  <a:lumMod val="75000"/>
                </a:schemeClr>
              </a:solidFill>
              <a:miter/>
            </a:ln>
          </p:spPr>
        </p:sp>
        <p:sp>
          <p:nvSpPr>
            <p:cNvPr id="43" name="Armband Shaped Arrow">
              <a:extLst>
                <a:ext uri="{FF2B5EF4-FFF2-40B4-BE49-F238E27FC236}">
                  <a16:creationId xmlns:a16="http://schemas.microsoft.com/office/drawing/2014/main" id="{DF813CDA-2D50-45EE-BD6B-1FA379BC49F4}"/>
                </a:ext>
              </a:extLst>
            </p:cNvPr>
            <p:cNvSpPr/>
            <p:nvPr/>
          </p:nvSpPr>
          <p:spPr>
            <a:xfrm rot="7200000">
              <a:off x="6120115" y="2530822"/>
              <a:ext cx="174799" cy="174800"/>
            </a:xfrm>
            <a:custGeom>
              <a:avLst/>
              <a:gdLst/>
              <a:ahLst/>
              <a:cxnLst/>
              <a:rect l="l" t="t" r="r" b="b"/>
              <a:pathLst>
                <a:path w="174800" h="174800">
                  <a:moveTo>
                    <a:pt x="0" y="0"/>
                  </a:moveTo>
                  <a:lnTo>
                    <a:pt x="87400" y="87400"/>
                  </a:lnTo>
                  <a:lnTo>
                    <a:pt x="0" y="174800"/>
                  </a:lnTo>
                  <a:lnTo>
                    <a:pt x="87400" y="174800"/>
                  </a:lnTo>
                  <a:lnTo>
                    <a:pt x="174800" y="87400"/>
                  </a:lnTo>
                  <a:lnTo>
                    <a:pt x="87400" y="0"/>
                  </a:lnTo>
                  <a:lnTo>
                    <a:pt x="0" y="0"/>
                  </a:lnTo>
                  <a:close/>
                </a:path>
              </a:pathLst>
            </a:custGeom>
            <a:solidFill>
              <a:schemeClr val="bg2">
                <a:lumMod val="75000"/>
              </a:schemeClr>
            </a:solidFill>
            <a:ln w="15200" cap="flat">
              <a:solidFill>
                <a:schemeClr val="bg2">
                  <a:lumMod val="75000"/>
                </a:schemeClr>
              </a:solidFill>
              <a:miter/>
            </a:ln>
          </p:spPr>
        </p:sp>
        <p:pic>
          <p:nvPicPr>
            <p:cNvPr id="44" name="Image 43">
              <a:extLst>
                <a:ext uri="{FF2B5EF4-FFF2-40B4-BE49-F238E27FC236}">
                  <a16:creationId xmlns:a16="http://schemas.microsoft.com/office/drawing/2014/main" id="{5657295B-2C25-48D3-B5D8-20194F4D3B3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268000" y="5052360"/>
              <a:ext cx="7600" cy="7600"/>
            </a:xfrm>
            <a:prstGeom prst="rect">
              <a:avLst/>
            </a:prstGeom>
          </p:spPr>
        </p:pic>
        <p:pic>
          <p:nvPicPr>
            <p:cNvPr id="45" name="Image 44">
              <a:extLst>
                <a:ext uri="{FF2B5EF4-FFF2-40B4-BE49-F238E27FC236}">
                  <a16:creationId xmlns:a16="http://schemas.microsoft.com/office/drawing/2014/main" id="{E38FFF3F-001A-4703-AE2C-50D8463076E0}"/>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344000" y="5128360"/>
              <a:ext cx="7600" cy="7600"/>
            </a:xfrm>
            <a:prstGeom prst="rect">
              <a:avLst/>
            </a:prstGeom>
          </p:spPr>
        </p:pic>
        <p:pic>
          <p:nvPicPr>
            <p:cNvPr id="46" name="Image 45">
              <a:extLst>
                <a:ext uri="{FF2B5EF4-FFF2-40B4-BE49-F238E27FC236}">
                  <a16:creationId xmlns:a16="http://schemas.microsoft.com/office/drawing/2014/main" id="{588954D5-A75F-4DF6-A8F9-DB757C0A1128}"/>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420000" y="5204360"/>
              <a:ext cx="7600" cy="7600"/>
            </a:xfrm>
            <a:prstGeom prst="rect">
              <a:avLst/>
            </a:prstGeom>
          </p:spPr>
        </p:pic>
        <p:pic>
          <p:nvPicPr>
            <p:cNvPr id="47" name="Image 46">
              <a:extLst>
                <a:ext uri="{FF2B5EF4-FFF2-40B4-BE49-F238E27FC236}">
                  <a16:creationId xmlns:a16="http://schemas.microsoft.com/office/drawing/2014/main" id="{A9941214-6E54-43D3-A41E-AFE45636C261}"/>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496000" y="5280360"/>
              <a:ext cx="7600" cy="7600"/>
            </a:xfrm>
            <a:prstGeom prst="rect">
              <a:avLst/>
            </a:prstGeom>
          </p:spPr>
        </p:pic>
        <p:pic>
          <p:nvPicPr>
            <p:cNvPr id="48" name="Image 47">
              <a:extLst>
                <a:ext uri="{FF2B5EF4-FFF2-40B4-BE49-F238E27FC236}">
                  <a16:creationId xmlns:a16="http://schemas.microsoft.com/office/drawing/2014/main" id="{17874879-70B7-442C-97D3-545602D0A08F}"/>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4572000" y="3277000"/>
              <a:ext cx="7600" cy="7600"/>
            </a:xfrm>
            <a:prstGeom prst="rect">
              <a:avLst/>
            </a:prstGeom>
          </p:spPr>
        </p:pic>
        <p:pic>
          <p:nvPicPr>
            <p:cNvPr id="49" name="Image 48">
              <a:extLst>
                <a:ext uri="{FF2B5EF4-FFF2-40B4-BE49-F238E27FC236}">
                  <a16:creationId xmlns:a16="http://schemas.microsoft.com/office/drawing/2014/main" id="{A6CFD67E-D0F3-4322-9C2B-333B809DCD20}"/>
                </a:ext>
              </a:extLst>
            </p:cNvPr>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a:xfrm>
              <a:off x="5340818" y="2878332"/>
              <a:ext cx="861732" cy="861732"/>
            </a:xfrm>
            <a:prstGeom prst="rect">
              <a:avLst/>
            </a:prstGeom>
            <a:solidFill>
              <a:srgbClr val="FAFA62"/>
            </a:solidFill>
          </p:spPr>
        </p:pic>
        <p:sp>
          <p:nvSpPr>
            <p:cNvPr id="177" name="Round Rectangle">
              <a:extLst>
                <a:ext uri="{FF2B5EF4-FFF2-40B4-BE49-F238E27FC236}">
                  <a16:creationId xmlns:a16="http://schemas.microsoft.com/office/drawing/2014/main" id="{C7FAF772-3DA6-4C93-8D13-1419CBBAB651}"/>
                </a:ext>
              </a:extLst>
            </p:cNvPr>
            <p:cNvSpPr/>
            <p:nvPr/>
          </p:nvSpPr>
          <p:spPr>
            <a:xfrm>
              <a:off x="5532654" y="1567963"/>
              <a:ext cx="1563327" cy="654632"/>
            </a:xfrm>
            <a:custGeom>
              <a:avLst/>
              <a:gdLst/>
              <a:ahLst/>
              <a:cxnLst/>
              <a:rect l="l" t="t" r="r" b="b"/>
              <a:pathLst>
                <a:path w="1563326" h="295935">
                  <a:moveTo>
                    <a:pt x="147968" y="295935"/>
                  </a:moveTo>
                  <a:lnTo>
                    <a:pt x="1415358" y="295935"/>
                  </a:lnTo>
                  <a:cubicBezTo>
                    <a:pt x="1497081" y="295935"/>
                    <a:pt x="1563326" y="229690"/>
                    <a:pt x="1563326" y="147968"/>
                  </a:cubicBezTo>
                  <a:cubicBezTo>
                    <a:pt x="1563326" y="66245"/>
                    <a:pt x="1497081" y="0"/>
                    <a:pt x="1415358" y="0"/>
                  </a:cubicBezTo>
                  <a:lnTo>
                    <a:pt x="147968" y="0"/>
                  </a:lnTo>
                  <a:cubicBezTo>
                    <a:pt x="66245" y="0"/>
                    <a:pt x="0" y="66245"/>
                    <a:pt x="0" y="147968"/>
                  </a:cubicBezTo>
                  <a:cubicBezTo>
                    <a:pt x="0" y="229690"/>
                    <a:pt x="66245" y="295935"/>
                    <a:pt x="147968" y="295935"/>
                  </a:cubicBezTo>
                  <a:close/>
                </a:path>
              </a:pathLst>
            </a:custGeom>
            <a:solidFill>
              <a:srgbClr val="FAFA62"/>
            </a:solidFill>
            <a:ln w="15200" cap="flat">
              <a:solidFill>
                <a:schemeClr val="bg1"/>
              </a:solidFill>
              <a:miter/>
            </a:ln>
          </p:spPr>
          <p:txBody>
            <a:bodyPr wrap="square" lIns="0" tIns="0" rIns="0" bIns="0" rtlCol="0" anchor="ctr"/>
            <a:lstStyle/>
            <a:p>
              <a:pPr algn="ctr"/>
              <a:r>
                <a:rPr sz="1200" b="1" dirty="0">
                  <a:latin typeface="Arial"/>
                </a:rPr>
                <a:t>Effet sur l'humain </a:t>
              </a:r>
            </a:p>
          </p:txBody>
        </p:sp>
        <p:sp>
          <p:nvSpPr>
            <p:cNvPr id="179" name="Round Rectangle">
              <a:extLst>
                <a:ext uri="{FF2B5EF4-FFF2-40B4-BE49-F238E27FC236}">
                  <a16:creationId xmlns:a16="http://schemas.microsoft.com/office/drawing/2014/main" id="{ECA5B114-76EE-48AA-9C2D-D9758DFFDB11}"/>
                </a:ext>
              </a:extLst>
            </p:cNvPr>
            <p:cNvSpPr/>
            <p:nvPr/>
          </p:nvSpPr>
          <p:spPr>
            <a:xfrm>
              <a:off x="2609534" y="2994907"/>
              <a:ext cx="1844421" cy="748589"/>
            </a:xfrm>
            <a:custGeom>
              <a:avLst/>
              <a:gdLst/>
              <a:ahLst/>
              <a:cxnLst/>
              <a:rect l="l" t="t" r="r" b="b"/>
              <a:pathLst>
                <a:path w="1669786" h="304162">
                  <a:moveTo>
                    <a:pt x="152081" y="304162"/>
                  </a:moveTo>
                  <a:lnTo>
                    <a:pt x="1517705" y="304162"/>
                  </a:lnTo>
                  <a:cubicBezTo>
                    <a:pt x="1601699" y="304162"/>
                    <a:pt x="1669786" y="236075"/>
                    <a:pt x="1669786" y="152081"/>
                  </a:cubicBezTo>
                  <a:cubicBezTo>
                    <a:pt x="1669786" y="68087"/>
                    <a:pt x="1601699" y="0"/>
                    <a:pt x="1517705" y="0"/>
                  </a:cubicBezTo>
                  <a:lnTo>
                    <a:pt x="152081" y="0"/>
                  </a:lnTo>
                  <a:cubicBezTo>
                    <a:pt x="68087" y="0"/>
                    <a:pt x="0" y="68087"/>
                    <a:pt x="0" y="152081"/>
                  </a:cubicBezTo>
                  <a:cubicBezTo>
                    <a:pt x="0" y="236075"/>
                    <a:pt x="68087" y="304162"/>
                    <a:pt x="152081" y="304162"/>
                  </a:cubicBezTo>
                  <a:close/>
                </a:path>
              </a:pathLst>
            </a:custGeom>
            <a:solidFill>
              <a:srgbClr val="FAFA62"/>
            </a:solidFill>
            <a:ln w="15200" cap="flat">
              <a:solidFill>
                <a:schemeClr val="bg1"/>
              </a:solidFill>
              <a:miter/>
            </a:ln>
          </p:spPr>
          <p:txBody>
            <a:bodyPr wrap="square" lIns="0" tIns="0" rIns="0" bIns="0" rtlCol="0" anchor="ctr"/>
            <a:lstStyle/>
            <a:p>
              <a:pPr algn="ctr"/>
              <a:r>
                <a:rPr sz="1200" b="1" dirty="0">
                  <a:latin typeface="Arial"/>
                </a:rPr>
                <a:t>Effet sur l'organisation</a:t>
              </a:r>
            </a:p>
          </p:txBody>
        </p:sp>
        <p:sp>
          <p:nvSpPr>
            <p:cNvPr id="180" name="Round Rectangle">
              <a:extLst>
                <a:ext uri="{FF2B5EF4-FFF2-40B4-BE49-F238E27FC236}">
                  <a16:creationId xmlns:a16="http://schemas.microsoft.com/office/drawing/2014/main" id="{3C346690-5508-4E44-8668-67908BFE7E4F}"/>
                </a:ext>
              </a:extLst>
            </p:cNvPr>
            <p:cNvSpPr/>
            <p:nvPr/>
          </p:nvSpPr>
          <p:spPr>
            <a:xfrm>
              <a:off x="5568438" y="4344257"/>
              <a:ext cx="1590317" cy="552826"/>
            </a:xfrm>
            <a:custGeom>
              <a:avLst/>
              <a:gdLst/>
              <a:ahLst/>
              <a:cxnLst/>
              <a:rect l="l" t="t" r="r" b="b"/>
              <a:pathLst>
                <a:path w="1590315" h="381932">
                  <a:moveTo>
                    <a:pt x="190966" y="381932"/>
                  </a:moveTo>
                  <a:lnTo>
                    <a:pt x="1399349" y="381932"/>
                  </a:lnTo>
                  <a:cubicBezTo>
                    <a:pt x="1504820" y="381932"/>
                    <a:pt x="1590315" y="296436"/>
                    <a:pt x="1590315" y="190966"/>
                  </a:cubicBezTo>
                  <a:cubicBezTo>
                    <a:pt x="1590315" y="85495"/>
                    <a:pt x="1504820" y="0"/>
                    <a:pt x="1399349" y="0"/>
                  </a:cubicBezTo>
                  <a:lnTo>
                    <a:pt x="190966" y="0"/>
                  </a:lnTo>
                  <a:cubicBezTo>
                    <a:pt x="85495" y="0"/>
                    <a:pt x="0" y="85495"/>
                    <a:pt x="0" y="190966"/>
                  </a:cubicBezTo>
                  <a:cubicBezTo>
                    <a:pt x="0" y="296436"/>
                    <a:pt x="85495" y="381932"/>
                    <a:pt x="190966" y="381932"/>
                  </a:cubicBezTo>
                  <a:close/>
                </a:path>
              </a:pathLst>
            </a:custGeom>
            <a:solidFill>
              <a:srgbClr val="FAFA62"/>
            </a:solidFill>
            <a:ln w="15200" cap="flat">
              <a:solidFill>
                <a:schemeClr val="bg1"/>
              </a:solidFill>
              <a:miter/>
            </a:ln>
          </p:spPr>
          <p:txBody>
            <a:bodyPr wrap="square" lIns="0" tIns="0" rIns="0" bIns="0" rtlCol="0" anchor="ctr"/>
            <a:lstStyle/>
            <a:p>
              <a:pPr algn="ctr"/>
              <a:r>
                <a:rPr sz="1200" b="1" dirty="0">
                  <a:latin typeface="Arial"/>
                </a:rPr>
                <a:t>Effet sur le service </a:t>
              </a:r>
            </a:p>
          </p:txBody>
        </p:sp>
      </p:grpSp>
      <p:sp>
        <p:nvSpPr>
          <p:cNvPr id="231" name="Forme libre 658">
            <a:extLst>
              <a:ext uri="{FF2B5EF4-FFF2-40B4-BE49-F238E27FC236}">
                <a16:creationId xmlns:a16="http://schemas.microsoft.com/office/drawing/2014/main" id="{D5F5E195-316E-4FD0-8E12-366D1380B788}"/>
              </a:ext>
            </a:extLst>
          </p:cNvPr>
          <p:cNvSpPr/>
          <p:nvPr/>
        </p:nvSpPr>
        <p:spPr>
          <a:xfrm>
            <a:off x="10949778" y="3739371"/>
            <a:ext cx="720000" cy="360000"/>
          </a:xfrm>
          <a:custGeom>
            <a:avLst/>
            <a:gdLst/>
            <a:ahLst/>
            <a:cxnLst/>
            <a:rect l="l" t="t" r="r" b="b"/>
            <a:pathLst>
              <a:path w="515978" h="596352">
                <a:moveTo>
                  <a:pt x="5798" y="5832"/>
                </a:moveTo>
                <a:lnTo>
                  <a:pt x="294585" y="301092"/>
                </a:lnTo>
                <a:lnTo>
                  <a:pt x="0" y="596352"/>
                </a:lnTo>
                <a:lnTo>
                  <a:pt x="214508" y="594894"/>
                </a:lnTo>
                <a:lnTo>
                  <a:pt x="515978" y="297447"/>
                </a:lnTo>
                <a:lnTo>
                  <a:pt x="226102" y="0"/>
                </a:lnTo>
                <a:lnTo>
                  <a:pt x="5798" y="5832"/>
                </a:lnTo>
                <a:close/>
              </a:path>
            </a:pathLst>
          </a:custGeom>
          <a:solidFill>
            <a:schemeClr val="accent1">
              <a:lumMod val="75000"/>
            </a:schemeClr>
          </a:solidFill>
          <a:ln w="7600" cap="flat">
            <a:noFill/>
            <a:miter/>
          </a:ln>
        </p:spPr>
      </p:sp>
      <p:sp>
        <p:nvSpPr>
          <p:cNvPr id="232" name="Forme libre 659">
            <a:extLst>
              <a:ext uri="{FF2B5EF4-FFF2-40B4-BE49-F238E27FC236}">
                <a16:creationId xmlns:a16="http://schemas.microsoft.com/office/drawing/2014/main" id="{A9AB286E-1EA8-4408-BE68-02EA40F555C9}"/>
              </a:ext>
            </a:extLst>
          </p:cNvPr>
          <p:cNvSpPr/>
          <p:nvPr/>
        </p:nvSpPr>
        <p:spPr>
          <a:xfrm>
            <a:off x="10918551" y="4246579"/>
            <a:ext cx="720000" cy="360000"/>
          </a:xfrm>
          <a:custGeom>
            <a:avLst/>
            <a:gdLst/>
            <a:ahLst/>
            <a:cxnLst/>
            <a:rect l="l" t="t" r="r" b="b"/>
            <a:pathLst>
              <a:path w="515978" h="596352">
                <a:moveTo>
                  <a:pt x="5798" y="5832"/>
                </a:moveTo>
                <a:lnTo>
                  <a:pt x="294585" y="301092"/>
                </a:lnTo>
                <a:lnTo>
                  <a:pt x="0" y="596352"/>
                </a:lnTo>
                <a:lnTo>
                  <a:pt x="214508" y="594894"/>
                </a:lnTo>
                <a:lnTo>
                  <a:pt x="515978" y="297447"/>
                </a:lnTo>
                <a:lnTo>
                  <a:pt x="226102" y="0"/>
                </a:lnTo>
                <a:lnTo>
                  <a:pt x="5798" y="5832"/>
                </a:lnTo>
                <a:close/>
              </a:path>
            </a:pathLst>
          </a:custGeom>
          <a:solidFill>
            <a:schemeClr val="accent1">
              <a:lumMod val="75000"/>
            </a:schemeClr>
          </a:solidFill>
          <a:ln w="7600" cap="flat">
            <a:noFill/>
            <a:miter/>
          </a:ln>
        </p:spPr>
      </p:sp>
      <p:sp>
        <p:nvSpPr>
          <p:cNvPr id="233" name="Forme libre 660">
            <a:extLst>
              <a:ext uri="{FF2B5EF4-FFF2-40B4-BE49-F238E27FC236}">
                <a16:creationId xmlns:a16="http://schemas.microsoft.com/office/drawing/2014/main" id="{37DC6C44-C608-4D26-A1F7-731DF9A7D8C3}"/>
              </a:ext>
            </a:extLst>
          </p:cNvPr>
          <p:cNvSpPr/>
          <p:nvPr/>
        </p:nvSpPr>
        <p:spPr>
          <a:xfrm>
            <a:off x="10951257" y="4736867"/>
            <a:ext cx="720000" cy="360000"/>
          </a:xfrm>
          <a:custGeom>
            <a:avLst/>
            <a:gdLst/>
            <a:ahLst/>
            <a:cxnLst/>
            <a:rect l="l" t="t" r="r" b="b"/>
            <a:pathLst>
              <a:path w="515978" h="596352">
                <a:moveTo>
                  <a:pt x="5798" y="5832"/>
                </a:moveTo>
                <a:lnTo>
                  <a:pt x="294585" y="301092"/>
                </a:lnTo>
                <a:lnTo>
                  <a:pt x="0" y="596352"/>
                </a:lnTo>
                <a:lnTo>
                  <a:pt x="214508" y="594894"/>
                </a:lnTo>
                <a:lnTo>
                  <a:pt x="515978" y="297447"/>
                </a:lnTo>
                <a:lnTo>
                  <a:pt x="226102" y="0"/>
                </a:lnTo>
                <a:lnTo>
                  <a:pt x="5798" y="5832"/>
                </a:lnTo>
                <a:close/>
              </a:path>
            </a:pathLst>
          </a:custGeom>
          <a:solidFill>
            <a:schemeClr val="accent1">
              <a:lumMod val="40000"/>
              <a:lumOff val="60000"/>
            </a:schemeClr>
          </a:solidFill>
          <a:ln w="7600" cap="flat">
            <a:solidFill>
              <a:schemeClr val="bg1"/>
            </a:solidFill>
            <a:miter/>
          </a:ln>
        </p:spPr>
      </p:sp>
      <p:sp>
        <p:nvSpPr>
          <p:cNvPr id="234" name="Forme libre 661">
            <a:extLst>
              <a:ext uri="{FF2B5EF4-FFF2-40B4-BE49-F238E27FC236}">
                <a16:creationId xmlns:a16="http://schemas.microsoft.com/office/drawing/2014/main" id="{33D2905F-083A-462E-9DEB-E2036F788702}"/>
              </a:ext>
            </a:extLst>
          </p:cNvPr>
          <p:cNvSpPr/>
          <p:nvPr/>
        </p:nvSpPr>
        <p:spPr>
          <a:xfrm>
            <a:off x="10969739" y="5259810"/>
            <a:ext cx="720000" cy="360000"/>
          </a:xfrm>
          <a:custGeom>
            <a:avLst/>
            <a:gdLst/>
            <a:ahLst/>
            <a:cxnLst/>
            <a:rect l="l" t="t" r="r" b="b"/>
            <a:pathLst>
              <a:path w="515978" h="596352">
                <a:moveTo>
                  <a:pt x="5798" y="5832"/>
                </a:moveTo>
                <a:lnTo>
                  <a:pt x="294585" y="301092"/>
                </a:lnTo>
                <a:lnTo>
                  <a:pt x="0" y="596352"/>
                </a:lnTo>
                <a:lnTo>
                  <a:pt x="214508" y="594894"/>
                </a:lnTo>
                <a:lnTo>
                  <a:pt x="515978" y="297447"/>
                </a:lnTo>
                <a:lnTo>
                  <a:pt x="226102" y="0"/>
                </a:lnTo>
                <a:lnTo>
                  <a:pt x="5798" y="5832"/>
                </a:lnTo>
                <a:close/>
              </a:path>
            </a:pathLst>
          </a:custGeom>
          <a:solidFill>
            <a:schemeClr val="accent1">
              <a:lumMod val="40000"/>
              <a:lumOff val="60000"/>
            </a:schemeClr>
          </a:solidFill>
          <a:ln w="7600" cap="flat">
            <a:noFill/>
            <a:miter/>
          </a:ln>
        </p:spPr>
      </p:sp>
      <p:sp>
        <p:nvSpPr>
          <p:cNvPr id="239" name="Forme libre 650">
            <a:extLst>
              <a:ext uri="{FF2B5EF4-FFF2-40B4-BE49-F238E27FC236}">
                <a16:creationId xmlns:a16="http://schemas.microsoft.com/office/drawing/2014/main" id="{3DFEA607-0531-42A3-AAE8-6751A5F04CD6}"/>
              </a:ext>
            </a:extLst>
          </p:cNvPr>
          <p:cNvSpPr/>
          <p:nvPr/>
        </p:nvSpPr>
        <p:spPr>
          <a:xfrm>
            <a:off x="7660663" y="3737134"/>
            <a:ext cx="3420000" cy="360000"/>
          </a:xfrm>
          <a:custGeom>
            <a:avLst/>
            <a:gdLst/>
            <a:ahLst/>
            <a:cxnLst/>
            <a:rect l="l" t="t" r="r" b="b"/>
            <a:pathLst>
              <a:path w="3743874" h="593003">
                <a:moveTo>
                  <a:pt x="0" y="593003"/>
                </a:moveTo>
                <a:lnTo>
                  <a:pt x="1019342" y="0"/>
                </a:lnTo>
                <a:lnTo>
                  <a:pt x="3451016" y="0"/>
                </a:lnTo>
                <a:lnTo>
                  <a:pt x="3743874" y="296501"/>
                </a:lnTo>
                <a:lnTo>
                  <a:pt x="3455560" y="585040"/>
                </a:lnTo>
                <a:lnTo>
                  <a:pt x="0" y="593003"/>
                </a:lnTo>
                <a:close/>
              </a:path>
            </a:pathLst>
          </a:custGeom>
          <a:solidFill>
            <a:schemeClr val="accent1">
              <a:lumMod val="75000"/>
            </a:schemeClr>
          </a:solidFill>
          <a:ln w="7600" cap="flat">
            <a:solidFill>
              <a:schemeClr val="bg1"/>
            </a:solidFill>
            <a:miter/>
          </a:ln>
        </p:spPr>
      </p:sp>
      <p:sp>
        <p:nvSpPr>
          <p:cNvPr id="240" name="Forme libre 652">
            <a:extLst>
              <a:ext uri="{FF2B5EF4-FFF2-40B4-BE49-F238E27FC236}">
                <a16:creationId xmlns:a16="http://schemas.microsoft.com/office/drawing/2014/main" id="{2F9103F6-E060-4F39-B4CF-899615BE1360}"/>
              </a:ext>
            </a:extLst>
          </p:cNvPr>
          <p:cNvSpPr/>
          <p:nvPr/>
        </p:nvSpPr>
        <p:spPr>
          <a:xfrm>
            <a:off x="7661885" y="4216059"/>
            <a:ext cx="3420000" cy="360000"/>
          </a:xfrm>
          <a:custGeom>
            <a:avLst/>
            <a:gdLst/>
            <a:ahLst/>
            <a:cxnLst/>
            <a:rect l="l" t="t" r="r" b="b"/>
            <a:pathLst>
              <a:path w="3699855" h="585039">
                <a:moveTo>
                  <a:pt x="0" y="580752"/>
                </a:moveTo>
                <a:lnTo>
                  <a:pt x="975331" y="0"/>
                </a:lnTo>
                <a:lnTo>
                  <a:pt x="3407004" y="0"/>
                </a:lnTo>
                <a:lnTo>
                  <a:pt x="3699855" y="296502"/>
                </a:lnTo>
                <a:lnTo>
                  <a:pt x="3411549" y="585039"/>
                </a:lnTo>
                <a:lnTo>
                  <a:pt x="0" y="580752"/>
                </a:lnTo>
                <a:close/>
              </a:path>
            </a:pathLst>
          </a:custGeom>
          <a:solidFill>
            <a:schemeClr val="accent1">
              <a:lumMod val="75000"/>
            </a:schemeClr>
          </a:solidFill>
          <a:ln w="7600" cap="flat">
            <a:solidFill>
              <a:schemeClr val="bg1"/>
            </a:solidFill>
            <a:miter/>
          </a:ln>
        </p:spPr>
      </p:sp>
      <p:sp>
        <p:nvSpPr>
          <p:cNvPr id="241" name="Forme libre 654">
            <a:extLst>
              <a:ext uri="{FF2B5EF4-FFF2-40B4-BE49-F238E27FC236}">
                <a16:creationId xmlns:a16="http://schemas.microsoft.com/office/drawing/2014/main" id="{AF1A37B6-0351-41E3-9E9B-94966DAB0A0B}"/>
              </a:ext>
            </a:extLst>
          </p:cNvPr>
          <p:cNvSpPr/>
          <p:nvPr/>
        </p:nvSpPr>
        <p:spPr>
          <a:xfrm>
            <a:off x="7720651" y="4726253"/>
            <a:ext cx="3420000" cy="360000"/>
          </a:xfrm>
          <a:custGeom>
            <a:avLst/>
            <a:gdLst/>
            <a:ahLst/>
            <a:cxnLst/>
            <a:rect l="l" t="t" r="r" b="b"/>
            <a:pathLst>
              <a:path w="3699855" h="585039">
                <a:moveTo>
                  <a:pt x="0" y="580752"/>
                </a:moveTo>
                <a:lnTo>
                  <a:pt x="975331" y="0"/>
                </a:lnTo>
                <a:lnTo>
                  <a:pt x="3407004" y="0"/>
                </a:lnTo>
                <a:lnTo>
                  <a:pt x="3699855" y="296502"/>
                </a:lnTo>
                <a:lnTo>
                  <a:pt x="3411549" y="585039"/>
                </a:lnTo>
                <a:lnTo>
                  <a:pt x="0" y="580752"/>
                </a:lnTo>
                <a:close/>
              </a:path>
            </a:pathLst>
          </a:custGeom>
          <a:solidFill>
            <a:schemeClr val="accent1">
              <a:lumMod val="40000"/>
              <a:lumOff val="60000"/>
            </a:schemeClr>
          </a:solidFill>
          <a:ln w="7600" cap="flat">
            <a:solidFill>
              <a:schemeClr val="bg1"/>
            </a:solidFill>
            <a:miter/>
          </a:ln>
        </p:spPr>
      </p:sp>
      <p:sp>
        <p:nvSpPr>
          <p:cNvPr id="242" name="Forme libre 656">
            <a:extLst>
              <a:ext uri="{FF2B5EF4-FFF2-40B4-BE49-F238E27FC236}">
                <a16:creationId xmlns:a16="http://schemas.microsoft.com/office/drawing/2014/main" id="{FDA66BF7-CD37-426C-A955-7D6DD41B3F46}"/>
              </a:ext>
            </a:extLst>
          </p:cNvPr>
          <p:cNvSpPr/>
          <p:nvPr/>
        </p:nvSpPr>
        <p:spPr>
          <a:xfrm>
            <a:off x="7720652" y="5244075"/>
            <a:ext cx="3420000" cy="360000"/>
          </a:xfrm>
          <a:custGeom>
            <a:avLst/>
            <a:gdLst/>
            <a:ahLst/>
            <a:cxnLst/>
            <a:rect l="l" t="t" r="r" b="b"/>
            <a:pathLst>
              <a:path w="3699855" h="585039">
                <a:moveTo>
                  <a:pt x="0" y="580752"/>
                </a:moveTo>
                <a:lnTo>
                  <a:pt x="975331" y="0"/>
                </a:lnTo>
                <a:lnTo>
                  <a:pt x="3407004" y="0"/>
                </a:lnTo>
                <a:lnTo>
                  <a:pt x="3699855" y="296502"/>
                </a:lnTo>
                <a:lnTo>
                  <a:pt x="3411549" y="585039"/>
                </a:lnTo>
                <a:lnTo>
                  <a:pt x="0" y="580752"/>
                </a:lnTo>
                <a:close/>
              </a:path>
            </a:pathLst>
          </a:custGeom>
          <a:solidFill>
            <a:schemeClr val="accent1">
              <a:lumMod val="40000"/>
              <a:lumOff val="60000"/>
            </a:schemeClr>
          </a:solidFill>
          <a:ln w="7600" cap="flat">
            <a:solidFill>
              <a:schemeClr val="bg1"/>
            </a:solidFill>
            <a:miter/>
          </a:ln>
        </p:spPr>
      </p:sp>
      <p:sp>
        <p:nvSpPr>
          <p:cNvPr id="243" name="Text 991">
            <a:extLst>
              <a:ext uri="{FF2B5EF4-FFF2-40B4-BE49-F238E27FC236}">
                <a16:creationId xmlns:a16="http://schemas.microsoft.com/office/drawing/2014/main" id="{4D5F569C-8FD4-4FD3-811F-FEA662C64894}"/>
              </a:ext>
            </a:extLst>
          </p:cNvPr>
          <p:cNvSpPr txBox="1"/>
          <p:nvPr/>
        </p:nvSpPr>
        <p:spPr>
          <a:xfrm>
            <a:off x="8217254" y="3842947"/>
            <a:ext cx="2798327" cy="157797"/>
          </a:xfrm>
          <a:prstGeom prst="rect">
            <a:avLst/>
          </a:prstGeom>
          <a:noFill/>
        </p:spPr>
        <p:txBody>
          <a:bodyPr wrap="square" lIns="0" tIns="0" rIns="0" bIns="0" rtlCol="0" anchor="ctr"/>
          <a:lstStyle/>
          <a:p>
            <a:pPr algn="ctr"/>
            <a:r>
              <a:rPr sz="1400" dirty="0">
                <a:solidFill>
                  <a:schemeClr val="bg1"/>
                </a:solidFill>
                <a:latin typeface="Calibri"/>
              </a:rPr>
              <a:t>Réorientation des comp</a:t>
            </a:r>
            <a:r>
              <a:rPr lang="fr-FR" sz="1400" dirty="0">
                <a:solidFill>
                  <a:schemeClr val="bg1"/>
                </a:solidFill>
                <a:latin typeface="Calibri"/>
              </a:rPr>
              <a:t>é</a:t>
            </a:r>
            <a:r>
              <a:rPr sz="1400" dirty="0" err="1">
                <a:solidFill>
                  <a:schemeClr val="bg1"/>
                </a:solidFill>
                <a:latin typeface="Calibri"/>
              </a:rPr>
              <a:t>tences</a:t>
            </a:r>
            <a:r>
              <a:rPr lang="fr-FR" sz="1400" dirty="0">
                <a:solidFill>
                  <a:schemeClr val="bg1"/>
                </a:solidFill>
                <a:latin typeface="Calibri"/>
              </a:rPr>
              <a:t> ++ </a:t>
            </a:r>
            <a:r>
              <a:rPr sz="1400" dirty="0">
                <a:solidFill>
                  <a:schemeClr val="bg1"/>
                </a:solidFill>
                <a:latin typeface="Calibri"/>
              </a:rPr>
              <a:t> </a:t>
            </a:r>
          </a:p>
        </p:txBody>
      </p:sp>
      <p:sp>
        <p:nvSpPr>
          <p:cNvPr id="244" name="Text 993">
            <a:extLst>
              <a:ext uri="{FF2B5EF4-FFF2-40B4-BE49-F238E27FC236}">
                <a16:creationId xmlns:a16="http://schemas.microsoft.com/office/drawing/2014/main" id="{4BCFD84C-CE9E-4C47-A346-DA8172044708}"/>
              </a:ext>
            </a:extLst>
          </p:cNvPr>
          <p:cNvSpPr txBox="1"/>
          <p:nvPr/>
        </p:nvSpPr>
        <p:spPr>
          <a:xfrm>
            <a:off x="8315032" y="4324683"/>
            <a:ext cx="2392449" cy="157797"/>
          </a:xfrm>
          <a:prstGeom prst="rect">
            <a:avLst/>
          </a:prstGeom>
          <a:solidFill>
            <a:schemeClr val="accent1">
              <a:lumMod val="75000"/>
            </a:schemeClr>
          </a:solidFill>
        </p:spPr>
        <p:txBody>
          <a:bodyPr wrap="square" lIns="0" tIns="0" rIns="0" bIns="0" rtlCol="0" anchor="ctr"/>
          <a:lstStyle/>
          <a:p>
            <a:pPr algn="ctr"/>
            <a:r>
              <a:rPr lang="fr-FR" sz="1400" dirty="0">
                <a:solidFill>
                  <a:schemeClr val="bg1"/>
                </a:solidFill>
                <a:latin typeface="Calibri"/>
              </a:rPr>
              <a:t>A</a:t>
            </a:r>
            <a:r>
              <a:rPr sz="1400" dirty="0">
                <a:solidFill>
                  <a:schemeClr val="bg1"/>
                </a:solidFill>
                <a:latin typeface="Calibri"/>
              </a:rPr>
              <a:t>da</a:t>
            </a:r>
            <a:r>
              <a:rPr lang="fr-FR" sz="1400" dirty="0" err="1">
                <a:solidFill>
                  <a:schemeClr val="bg1"/>
                </a:solidFill>
                <a:latin typeface="Calibri"/>
              </a:rPr>
              <a:t>ptation</a:t>
            </a:r>
            <a:r>
              <a:rPr sz="1400" dirty="0">
                <a:solidFill>
                  <a:schemeClr val="bg1"/>
                </a:solidFill>
                <a:latin typeface="Calibri"/>
              </a:rPr>
              <a:t> des salaries</a:t>
            </a:r>
            <a:r>
              <a:rPr lang="fr-FR" sz="1400" dirty="0">
                <a:solidFill>
                  <a:schemeClr val="bg1"/>
                </a:solidFill>
                <a:latin typeface="Calibri"/>
              </a:rPr>
              <a:t>  + +</a:t>
            </a:r>
            <a:endParaRPr sz="1400" dirty="0">
              <a:solidFill>
                <a:schemeClr val="bg1"/>
              </a:solidFill>
              <a:latin typeface="Calibri"/>
            </a:endParaRPr>
          </a:p>
        </p:txBody>
      </p:sp>
      <p:sp>
        <p:nvSpPr>
          <p:cNvPr id="245" name="Text 994">
            <a:extLst>
              <a:ext uri="{FF2B5EF4-FFF2-40B4-BE49-F238E27FC236}">
                <a16:creationId xmlns:a16="http://schemas.microsoft.com/office/drawing/2014/main" id="{BB7EE0A4-7E23-4B9D-858F-4EC2AF0FBE8D}"/>
              </a:ext>
            </a:extLst>
          </p:cNvPr>
          <p:cNvSpPr txBox="1"/>
          <p:nvPr/>
        </p:nvSpPr>
        <p:spPr>
          <a:xfrm>
            <a:off x="8093968" y="4814282"/>
            <a:ext cx="2884100" cy="157797"/>
          </a:xfrm>
          <a:prstGeom prst="rect">
            <a:avLst/>
          </a:prstGeom>
          <a:noFill/>
        </p:spPr>
        <p:txBody>
          <a:bodyPr wrap="square" lIns="0" tIns="0" rIns="0" bIns="0" rtlCol="0" anchor="ctr"/>
          <a:lstStyle/>
          <a:p>
            <a:pPr algn="ctr"/>
            <a:r>
              <a:rPr lang="fr-FR" sz="1400" dirty="0">
                <a:latin typeface="Calibri"/>
              </a:rPr>
              <a:t>Q</a:t>
            </a:r>
            <a:r>
              <a:rPr sz="1400" dirty="0" err="1">
                <a:latin typeface="Calibri"/>
              </a:rPr>
              <a:t>ualité</a:t>
            </a:r>
            <a:r>
              <a:rPr sz="1400" dirty="0">
                <a:latin typeface="Calibri"/>
              </a:rPr>
              <a:t> de service</a:t>
            </a:r>
            <a:r>
              <a:rPr lang="fr-FR" sz="1400" dirty="0">
                <a:latin typeface="Calibri"/>
              </a:rPr>
              <a:t> + </a:t>
            </a:r>
            <a:r>
              <a:rPr sz="1400" dirty="0">
                <a:latin typeface="Calibri"/>
              </a:rPr>
              <a:t> </a:t>
            </a:r>
          </a:p>
        </p:txBody>
      </p:sp>
      <p:sp>
        <p:nvSpPr>
          <p:cNvPr id="246" name="Text 995">
            <a:extLst>
              <a:ext uri="{FF2B5EF4-FFF2-40B4-BE49-F238E27FC236}">
                <a16:creationId xmlns:a16="http://schemas.microsoft.com/office/drawing/2014/main" id="{09481A4A-CB18-4062-8529-79DD4D8D3196}"/>
              </a:ext>
            </a:extLst>
          </p:cNvPr>
          <p:cNvSpPr txBox="1"/>
          <p:nvPr/>
        </p:nvSpPr>
        <p:spPr>
          <a:xfrm>
            <a:off x="8483164" y="5368335"/>
            <a:ext cx="2494904" cy="45719"/>
          </a:xfrm>
          <a:prstGeom prst="rect">
            <a:avLst/>
          </a:prstGeom>
          <a:solidFill>
            <a:schemeClr val="accent1">
              <a:lumMod val="40000"/>
              <a:lumOff val="60000"/>
            </a:schemeClr>
          </a:solidFill>
        </p:spPr>
        <p:txBody>
          <a:bodyPr wrap="square" lIns="0" tIns="0" rIns="0" bIns="0" rtlCol="0" anchor="ctr"/>
          <a:lstStyle/>
          <a:p>
            <a:pPr algn="ctr"/>
            <a:r>
              <a:rPr lang="fr-FR" sz="1400" dirty="0">
                <a:latin typeface="Calibri"/>
              </a:rPr>
              <a:t>P</a:t>
            </a:r>
            <a:r>
              <a:rPr sz="1400" dirty="0" err="1">
                <a:latin typeface="Calibri"/>
              </a:rPr>
              <a:t>ersonnalisation</a:t>
            </a:r>
            <a:r>
              <a:rPr sz="1400" dirty="0">
                <a:latin typeface="Calibri"/>
              </a:rPr>
              <a:t> du service</a:t>
            </a:r>
            <a:r>
              <a:rPr lang="fr-FR" sz="1400" dirty="0">
                <a:latin typeface="Calibri"/>
              </a:rPr>
              <a:t> + </a:t>
            </a:r>
            <a:r>
              <a:rPr sz="1400" dirty="0">
                <a:latin typeface="Calibri"/>
              </a:rPr>
              <a:t> </a:t>
            </a:r>
          </a:p>
        </p:txBody>
      </p:sp>
      <p:grpSp>
        <p:nvGrpSpPr>
          <p:cNvPr id="264" name="Groupe 263">
            <a:extLst>
              <a:ext uri="{FF2B5EF4-FFF2-40B4-BE49-F238E27FC236}">
                <a16:creationId xmlns:a16="http://schemas.microsoft.com/office/drawing/2014/main" id="{0FF9A30E-8D95-4229-842D-A94C0D4A75AA}"/>
              </a:ext>
            </a:extLst>
          </p:cNvPr>
          <p:cNvGrpSpPr/>
          <p:nvPr/>
        </p:nvGrpSpPr>
        <p:grpSpPr>
          <a:xfrm>
            <a:off x="314548" y="1359701"/>
            <a:ext cx="7689248" cy="4611409"/>
            <a:chOff x="1283025" y="1530137"/>
            <a:chExt cx="6467600" cy="4020400"/>
          </a:xfrm>
        </p:grpSpPr>
        <p:grpSp>
          <p:nvGrpSpPr>
            <p:cNvPr id="265" name="Groupe 264">
              <a:extLst>
                <a:ext uri="{FF2B5EF4-FFF2-40B4-BE49-F238E27FC236}">
                  <a16:creationId xmlns:a16="http://schemas.microsoft.com/office/drawing/2014/main" id="{DAD0BCAC-01B7-4175-A8E8-1749F33574B7}"/>
                </a:ext>
              </a:extLst>
            </p:cNvPr>
            <p:cNvGrpSpPr/>
            <p:nvPr/>
          </p:nvGrpSpPr>
          <p:grpSpPr>
            <a:xfrm>
              <a:off x="1283025" y="1530137"/>
              <a:ext cx="6467600" cy="4020400"/>
              <a:chOff x="1283025" y="1530137"/>
              <a:chExt cx="6467600" cy="4020400"/>
            </a:xfrm>
          </p:grpSpPr>
          <p:grpSp>
            <p:nvGrpSpPr>
              <p:cNvPr id="301" name="Group 285">
                <a:extLst>
                  <a:ext uri="{FF2B5EF4-FFF2-40B4-BE49-F238E27FC236}">
                    <a16:creationId xmlns:a16="http://schemas.microsoft.com/office/drawing/2014/main" id="{A00CD5C5-FB3D-4E9F-9166-6968CC9FBAA9}"/>
                  </a:ext>
                </a:extLst>
              </p:cNvPr>
              <p:cNvGrpSpPr/>
              <p:nvPr/>
            </p:nvGrpSpPr>
            <p:grpSpPr>
              <a:xfrm>
                <a:off x="3266625" y="1621337"/>
                <a:ext cx="4381400" cy="3746800"/>
                <a:chOff x="3266625" y="1621337"/>
                <a:chExt cx="4381400" cy="3746800"/>
              </a:xfrm>
            </p:grpSpPr>
            <p:sp>
              <p:nvSpPr>
                <p:cNvPr id="322" name="Forme libre : forme 321">
                  <a:extLst>
                    <a:ext uri="{FF2B5EF4-FFF2-40B4-BE49-F238E27FC236}">
                      <a16:creationId xmlns:a16="http://schemas.microsoft.com/office/drawing/2014/main" id="{2BC5E2BC-7BEC-4C3E-9FB6-2CE8A4BBBC97}"/>
                    </a:ext>
                  </a:extLst>
                </p:cNvPr>
                <p:cNvSpPr/>
                <p:nvPr/>
              </p:nvSpPr>
              <p:spPr>
                <a:xfrm>
                  <a:off x="3266625" y="1621337"/>
                  <a:ext cx="4381400" cy="3746800"/>
                </a:xfrm>
                <a:custGeom>
                  <a:avLst/>
                  <a:gdLst/>
                  <a:ahLst/>
                  <a:cxnLst/>
                  <a:rect l="l" t="t" r="r" b="b"/>
                  <a:pathLst>
                    <a:path w="4381400" h="3746800" fill="none">
                      <a:moveTo>
                        <a:pt x="0" y="3746800"/>
                      </a:moveTo>
                      <a:lnTo>
                        <a:pt x="4381400" y="3746800"/>
                      </a:lnTo>
                    </a:path>
                  </a:pathLst>
                </a:custGeom>
                <a:solidFill>
                  <a:srgbClr val="000000"/>
                </a:solidFill>
                <a:ln w="7600" cap="flat">
                  <a:solidFill>
                    <a:srgbClr val="000000"/>
                  </a:solidFill>
                  <a:miter/>
                </a:ln>
              </p:spPr>
            </p:sp>
            <p:sp>
              <p:nvSpPr>
                <p:cNvPr id="323" name="Forme libre : forme 322">
                  <a:extLst>
                    <a:ext uri="{FF2B5EF4-FFF2-40B4-BE49-F238E27FC236}">
                      <a16:creationId xmlns:a16="http://schemas.microsoft.com/office/drawing/2014/main" id="{6F5563A6-3B77-4FB1-8279-7964685BB2A5}"/>
                    </a:ext>
                  </a:extLst>
                </p:cNvPr>
                <p:cNvSpPr/>
                <p:nvPr/>
              </p:nvSpPr>
              <p:spPr>
                <a:xfrm>
                  <a:off x="3266625" y="1621337"/>
                  <a:ext cx="4381400" cy="3746800"/>
                </a:xfrm>
                <a:custGeom>
                  <a:avLst/>
                  <a:gdLst/>
                  <a:ahLst/>
                  <a:cxnLst/>
                  <a:rect l="l" t="t" r="r" b="b"/>
                  <a:pathLst/>
                </a:custGeom>
                <a:noFill/>
                <a:ln w="7600" cap="flat">
                  <a:solidFill>
                    <a:srgbClr val="DCDCDC"/>
                  </a:solidFill>
                  <a:miter/>
                </a:ln>
              </p:spPr>
            </p:sp>
            <p:sp>
              <p:nvSpPr>
                <p:cNvPr id="324" name="Text 286">
                  <a:extLst>
                    <a:ext uri="{FF2B5EF4-FFF2-40B4-BE49-F238E27FC236}">
                      <a16:creationId xmlns:a16="http://schemas.microsoft.com/office/drawing/2014/main" id="{83B9559F-E487-4536-BD57-D3B2D256A805}"/>
                    </a:ext>
                  </a:extLst>
                </p:cNvPr>
                <p:cNvSpPr txBox="1"/>
                <p:nvPr/>
              </p:nvSpPr>
              <p:spPr>
                <a:xfrm>
                  <a:off x="3202025" y="5406137"/>
                  <a:ext cx="129200" cy="182400"/>
                </a:xfrm>
                <a:prstGeom prst="rect">
                  <a:avLst/>
                </a:prstGeom>
                <a:noFill/>
              </p:spPr>
              <p:txBody>
                <a:bodyPr wrap="none" lIns="0" tIns="0" rIns="0" bIns="0" rtlCol="0" anchor="ctr"/>
                <a:lstStyle/>
                <a:p>
                  <a:pPr algn="ctr"/>
                  <a:r>
                    <a:rPr sz="1000" dirty="0">
                      <a:solidFill>
                        <a:srgbClr val="000000"/>
                      </a:solidFill>
                      <a:latin typeface="Arial"/>
                    </a:rPr>
                    <a:t>0</a:t>
                  </a:r>
                </a:p>
              </p:txBody>
            </p:sp>
            <p:sp>
              <p:nvSpPr>
                <p:cNvPr id="325" name="Text 287">
                  <a:extLst>
                    <a:ext uri="{FF2B5EF4-FFF2-40B4-BE49-F238E27FC236}">
                      <a16:creationId xmlns:a16="http://schemas.microsoft.com/office/drawing/2014/main" id="{9E44006F-5AA0-49DD-AC69-E03ECE16A551}"/>
                    </a:ext>
                  </a:extLst>
                </p:cNvPr>
                <p:cNvSpPr txBox="1"/>
                <p:nvPr/>
              </p:nvSpPr>
              <p:spPr>
                <a:xfrm>
                  <a:off x="4078305" y="5406137"/>
                  <a:ext cx="129200" cy="182400"/>
                </a:xfrm>
                <a:prstGeom prst="rect">
                  <a:avLst/>
                </a:prstGeom>
                <a:noFill/>
              </p:spPr>
              <p:txBody>
                <a:bodyPr wrap="none" lIns="0" tIns="0" rIns="0" bIns="0" rtlCol="0" anchor="ctr"/>
                <a:lstStyle/>
                <a:p>
                  <a:pPr algn="ctr"/>
                  <a:r>
                    <a:rPr sz="1000" dirty="0">
                      <a:solidFill>
                        <a:srgbClr val="000000"/>
                      </a:solidFill>
                      <a:latin typeface="Arial"/>
                    </a:rPr>
                    <a:t>1</a:t>
                  </a:r>
                </a:p>
              </p:txBody>
            </p:sp>
            <p:sp>
              <p:nvSpPr>
                <p:cNvPr id="326" name="Text 288">
                  <a:extLst>
                    <a:ext uri="{FF2B5EF4-FFF2-40B4-BE49-F238E27FC236}">
                      <a16:creationId xmlns:a16="http://schemas.microsoft.com/office/drawing/2014/main" id="{18E21A3A-27D8-455D-85C8-98CDB79F24E3}"/>
                    </a:ext>
                  </a:extLst>
                </p:cNvPr>
                <p:cNvSpPr txBox="1"/>
                <p:nvPr/>
              </p:nvSpPr>
              <p:spPr>
                <a:xfrm>
                  <a:off x="4954585" y="5406137"/>
                  <a:ext cx="129200" cy="182400"/>
                </a:xfrm>
                <a:prstGeom prst="rect">
                  <a:avLst/>
                </a:prstGeom>
                <a:noFill/>
              </p:spPr>
              <p:txBody>
                <a:bodyPr wrap="none" lIns="0" tIns="0" rIns="0" bIns="0" rtlCol="0" anchor="ctr"/>
                <a:lstStyle/>
                <a:p>
                  <a:pPr algn="ctr"/>
                  <a:r>
                    <a:rPr sz="1000" dirty="0">
                      <a:solidFill>
                        <a:srgbClr val="000000"/>
                      </a:solidFill>
                      <a:latin typeface="Arial"/>
                    </a:rPr>
                    <a:t>2</a:t>
                  </a:r>
                </a:p>
              </p:txBody>
            </p:sp>
            <p:sp>
              <p:nvSpPr>
                <p:cNvPr id="327" name="Text 289">
                  <a:extLst>
                    <a:ext uri="{FF2B5EF4-FFF2-40B4-BE49-F238E27FC236}">
                      <a16:creationId xmlns:a16="http://schemas.microsoft.com/office/drawing/2014/main" id="{996F437C-D99E-44D4-BC9A-835D8E7D48EA}"/>
                    </a:ext>
                  </a:extLst>
                </p:cNvPr>
                <p:cNvSpPr txBox="1"/>
                <p:nvPr/>
              </p:nvSpPr>
              <p:spPr>
                <a:xfrm>
                  <a:off x="5830865" y="5406137"/>
                  <a:ext cx="129200" cy="182400"/>
                </a:xfrm>
                <a:prstGeom prst="rect">
                  <a:avLst/>
                </a:prstGeom>
                <a:noFill/>
              </p:spPr>
              <p:txBody>
                <a:bodyPr wrap="none" lIns="0" tIns="0" rIns="0" bIns="0" rtlCol="0" anchor="ctr"/>
                <a:lstStyle/>
                <a:p>
                  <a:pPr algn="ctr"/>
                  <a:r>
                    <a:rPr sz="1000" dirty="0">
                      <a:solidFill>
                        <a:srgbClr val="000000"/>
                      </a:solidFill>
                      <a:latin typeface="Arial"/>
                    </a:rPr>
                    <a:t>3</a:t>
                  </a:r>
                </a:p>
              </p:txBody>
            </p:sp>
            <p:sp>
              <p:nvSpPr>
                <p:cNvPr id="328" name="Text 290">
                  <a:extLst>
                    <a:ext uri="{FF2B5EF4-FFF2-40B4-BE49-F238E27FC236}">
                      <a16:creationId xmlns:a16="http://schemas.microsoft.com/office/drawing/2014/main" id="{5E9A318A-50B2-48A5-97E2-6DA4D7192C77}"/>
                    </a:ext>
                  </a:extLst>
                </p:cNvPr>
                <p:cNvSpPr txBox="1"/>
                <p:nvPr/>
              </p:nvSpPr>
              <p:spPr>
                <a:xfrm>
                  <a:off x="6707145" y="5406137"/>
                  <a:ext cx="129200" cy="182400"/>
                </a:xfrm>
                <a:prstGeom prst="rect">
                  <a:avLst/>
                </a:prstGeom>
                <a:noFill/>
              </p:spPr>
              <p:txBody>
                <a:bodyPr wrap="none" lIns="0" tIns="0" rIns="0" bIns="0" rtlCol="0" anchor="ctr"/>
                <a:lstStyle/>
                <a:p>
                  <a:pPr algn="ctr"/>
                  <a:r>
                    <a:rPr sz="1000" dirty="0">
                      <a:solidFill>
                        <a:srgbClr val="000000"/>
                      </a:solidFill>
                      <a:latin typeface="Arial"/>
                    </a:rPr>
                    <a:t>4</a:t>
                  </a:r>
                </a:p>
              </p:txBody>
            </p:sp>
            <p:sp>
              <p:nvSpPr>
                <p:cNvPr id="329" name="Text 291">
                  <a:extLst>
                    <a:ext uri="{FF2B5EF4-FFF2-40B4-BE49-F238E27FC236}">
                      <a16:creationId xmlns:a16="http://schemas.microsoft.com/office/drawing/2014/main" id="{1892845A-4507-4E3A-8DB7-0D8CC57790C7}"/>
                    </a:ext>
                  </a:extLst>
                </p:cNvPr>
                <p:cNvSpPr txBox="1"/>
                <p:nvPr/>
              </p:nvSpPr>
              <p:spPr>
                <a:xfrm>
                  <a:off x="7583425" y="5406137"/>
                  <a:ext cx="129200" cy="182400"/>
                </a:xfrm>
                <a:prstGeom prst="rect">
                  <a:avLst/>
                </a:prstGeom>
                <a:noFill/>
              </p:spPr>
              <p:txBody>
                <a:bodyPr wrap="none" lIns="0" tIns="0" rIns="0" bIns="0" rtlCol="0" anchor="ctr"/>
                <a:lstStyle/>
                <a:p>
                  <a:pPr algn="ctr"/>
                  <a:r>
                    <a:rPr sz="1000" dirty="0">
                      <a:solidFill>
                        <a:srgbClr val="000000"/>
                      </a:solidFill>
                      <a:latin typeface="Arial"/>
                    </a:rPr>
                    <a:t>5</a:t>
                  </a:r>
                </a:p>
              </p:txBody>
            </p:sp>
          </p:grpSp>
          <p:grpSp>
            <p:nvGrpSpPr>
              <p:cNvPr id="302" name="Group 292">
                <a:extLst>
                  <a:ext uri="{FF2B5EF4-FFF2-40B4-BE49-F238E27FC236}">
                    <a16:creationId xmlns:a16="http://schemas.microsoft.com/office/drawing/2014/main" id="{7D7EA7AC-6344-45A8-9DE2-68E90A1E0032}"/>
                  </a:ext>
                </a:extLst>
              </p:cNvPr>
              <p:cNvGrpSpPr/>
              <p:nvPr/>
            </p:nvGrpSpPr>
            <p:grpSpPr>
              <a:xfrm>
                <a:off x="3266625" y="1621337"/>
                <a:ext cx="4381400" cy="3746800"/>
                <a:chOff x="3266625" y="1621337"/>
                <a:chExt cx="4381400" cy="3746800"/>
              </a:xfrm>
            </p:grpSpPr>
            <p:sp>
              <p:nvSpPr>
                <p:cNvPr id="303" name="Forme libre : forme 302">
                  <a:extLst>
                    <a:ext uri="{FF2B5EF4-FFF2-40B4-BE49-F238E27FC236}">
                      <a16:creationId xmlns:a16="http://schemas.microsoft.com/office/drawing/2014/main" id="{8D9B07F6-0227-4AEE-A95D-B4AB30B32D60}"/>
                    </a:ext>
                  </a:extLst>
                </p:cNvPr>
                <p:cNvSpPr/>
                <p:nvPr/>
              </p:nvSpPr>
              <p:spPr>
                <a:xfrm>
                  <a:off x="3266625" y="1621337"/>
                  <a:ext cx="4381400" cy="3746800"/>
                </a:xfrm>
                <a:custGeom>
                  <a:avLst/>
                  <a:gdLst/>
                  <a:ahLst/>
                  <a:cxnLst/>
                  <a:rect l="l" t="t" r="r" b="b"/>
                  <a:pathLst>
                    <a:path w="4381400" h="3746800" fill="none">
                      <a:moveTo>
                        <a:pt x="0" y="3746800"/>
                      </a:moveTo>
                      <a:lnTo>
                        <a:pt x="0" y="0"/>
                      </a:lnTo>
                    </a:path>
                  </a:pathLst>
                </a:custGeom>
                <a:solidFill>
                  <a:srgbClr val="000000"/>
                </a:solidFill>
                <a:ln w="7600" cap="flat">
                  <a:solidFill>
                    <a:srgbClr val="000000"/>
                  </a:solidFill>
                  <a:miter/>
                </a:ln>
              </p:spPr>
            </p:sp>
            <p:sp>
              <p:nvSpPr>
                <p:cNvPr id="304" name="Forme libre : forme 303">
                  <a:extLst>
                    <a:ext uri="{FF2B5EF4-FFF2-40B4-BE49-F238E27FC236}">
                      <a16:creationId xmlns:a16="http://schemas.microsoft.com/office/drawing/2014/main" id="{7A61D563-5855-4578-AA8F-CA2DCFCBF851}"/>
                    </a:ext>
                  </a:extLst>
                </p:cNvPr>
                <p:cNvSpPr/>
                <p:nvPr/>
              </p:nvSpPr>
              <p:spPr>
                <a:xfrm>
                  <a:off x="3266625" y="1621337"/>
                  <a:ext cx="4381400" cy="3746800"/>
                </a:xfrm>
                <a:custGeom>
                  <a:avLst/>
                  <a:gdLst/>
                  <a:ahLst/>
                  <a:cxnLst/>
                  <a:rect l="l" t="t" r="r" b="b"/>
                  <a:pathLst/>
                </a:custGeom>
                <a:noFill/>
                <a:ln w="7600" cap="flat">
                  <a:solidFill>
                    <a:srgbClr val="DCDCDC"/>
                  </a:solidFill>
                  <a:miter/>
                </a:ln>
              </p:spPr>
            </p:sp>
            <p:sp>
              <p:nvSpPr>
                <p:cNvPr id="305" name="Text 293">
                  <a:extLst>
                    <a:ext uri="{FF2B5EF4-FFF2-40B4-BE49-F238E27FC236}">
                      <a16:creationId xmlns:a16="http://schemas.microsoft.com/office/drawing/2014/main" id="{05A02F76-9493-41F8-8152-2E95E3CC4FDE}"/>
                    </a:ext>
                  </a:extLst>
                </p:cNvPr>
                <p:cNvSpPr txBox="1"/>
                <p:nvPr/>
              </p:nvSpPr>
              <p:spPr>
                <a:xfrm>
                  <a:off x="1609825" y="5166737"/>
                  <a:ext cx="1618800" cy="182400"/>
                </a:xfrm>
                <a:prstGeom prst="rect">
                  <a:avLst/>
                </a:prstGeom>
                <a:noFill/>
              </p:spPr>
              <p:txBody>
                <a:bodyPr wrap="none" lIns="0" tIns="0" rIns="0" bIns="0" rtlCol="0" anchor="ctr"/>
                <a:lstStyle/>
                <a:p>
                  <a:pPr algn="ctr"/>
                  <a:r>
                    <a:rPr sz="1000" dirty="0">
                      <a:solidFill>
                        <a:srgbClr val="000000"/>
                      </a:solidFill>
                      <a:latin typeface="Arial"/>
                    </a:rPr>
                    <a:t>Réorientation des compétences (+)</a:t>
                  </a:r>
                </a:p>
              </p:txBody>
            </p:sp>
            <p:sp>
              <p:nvSpPr>
                <p:cNvPr id="306" name="Text 294">
                  <a:extLst>
                    <a:ext uri="{FF2B5EF4-FFF2-40B4-BE49-F238E27FC236}">
                      <a16:creationId xmlns:a16="http://schemas.microsoft.com/office/drawing/2014/main" id="{A8CE0C8B-B57F-4FF8-BAAA-9F344B472CE9}"/>
                    </a:ext>
                  </a:extLst>
                </p:cNvPr>
                <p:cNvSpPr txBox="1"/>
                <p:nvPr/>
              </p:nvSpPr>
              <p:spPr>
                <a:xfrm>
                  <a:off x="1967025" y="4946337"/>
                  <a:ext cx="1261600" cy="182400"/>
                </a:xfrm>
                <a:prstGeom prst="rect">
                  <a:avLst/>
                </a:prstGeom>
                <a:noFill/>
              </p:spPr>
              <p:txBody>
                <a:bodyPr wrap="none" lIns="0" tIns="0" rIns="0" bIns="0" rtlCol="0" anchor="ctr"/>
                <a:lstStyle/>
                <a:p>
                  <a:pPr algn="ctr"/>
                  <a:r>
                    <a:rPr sz="1000" dirty="0">
                      <a:solidFill>
                        <a:srgbClr val="000000"/>
                      </a:solidFill>
                      <a:latin typeface="Arial"/>
                    </a:rPr>
                    <a:t>Adaptation des salariés (+)</a:t>
                  </a:r>
                </a:p>
              </p:txBody>
            </p:sp>
            <p:sp>
              <p:nvSpPr>
                <p:cNvPr id="307" name="Text 295">
                  <a:extLst>
                    <a:ext uri="{FF2B5EF4-FFF2-40B4-BE49-F238E27FC236}">
                      <a16:creationId xmlns:a16="http://schemas.microsoft.com/office/drawing/2014/main" id="{1031675D-8BA9-4E12-8AE7-FE53B4317AA3}"/>
                    </a:ext>
                  </a:extLst>
                </p:cNvPr>
                <p:cNvSpPr txBox="1"/>
                <p:nvPr/>
              </p:nvSpPr>
              <p:spPr>
                <a:xfrm>
                  <a:off x="2217825" y="4725937"/>
                  <a:ext cx="1010800" cy="182400"/>
                </a:xfrm>
                <a:prstGeom prst="rect">
                  <a:avLst/>
                </a:prstGeom>
                <a:noFill/>
              </p:spPr>
              <p:txBody>
                <a:bodyPr wrap="none" lIns="0" tIns="0" rIns="0" bIns="0" rtlCol="0" anchor="ctr"/>
                <a:lstStyle/>
                <a:p>
                  <a:pPr algn="ctr"/>
                  <a:r>
                    <a:rPr sz="1000" dirty="0">
                      <a:solidFill>
                        <a:srgbClr val="000000"/>
                      </a:solidFill>
                      <a:latin typeface="Arial"/>
                    </a:rPr>
                    <a:t>Qualité du service (+)</a:t>
                  </a:r>
                </a:p>
              </p:txBody>
            </p:sp>
            <p:sp>
              <p:nvSpPr>
                <p:cNvPr id="308" name="Text 296">
                  <a:extLst>
                    <a:ext uri="{FF2B5EF4-FFF2-40B4-BE49-F238E27FC236}">
                      <a16:creationId xmlns:a16="http://schemas.microsoft.com/office/drawing/2014/main" id="{261C092A-FE5F-4BF4-B391-A990AB46BB4D}"/>
                    </a:ext>
                  </a:extLst>
                </p:cNvPr>
                <p:cNvSpPr txBox="1"/>
                <p:nvPr/>
              </p:nvSpPr>
              <p:spPr>
                <a:xfrm>
                  <a:off x="1799825" y="4505537"/>
                  <a:ext cx="1428800" cy="182400"/>
                </a:xfrm>
                <a:prstGeom prst="rect">
                  <a:avLst/>
                </a:prstGeom>
                <a:noFill/>
              </p:spPr>
              <p:txBody>
                <a:bodyPr wrap="none" lIns="0" tIns="0" rIns="0" bIns="0" rtlCol="0" anchor="ctr"/>
                <a:lstStyle/>
                <a:p>
                  <a:pPr algn="ctr"/>
                  <a:r>
                    <a:rPr sz="1000" dirty="0">
                      <a:solidFill>
                        <a:srgbClr val="000000"/>
                      </a:solidFill>
                      <a:latin typeface="Arial"/>
                    </a:rPr>
                    <a:t>Personnalisation du service (+)</a:t>
                  </a:r>
                </a:p>
              </p:txBody>
            </p:sp>
            <p:sp>
              <p:nvSpPr>
                <p:cNvPr id="309" name="Text 297">
                  <a:extLst>
                    <a:ext uri="{FF2B5EF4-FFF2-40B4-BE49-F238E27FC236}">
                      <a16:creationId xmlns:a16="http://schemas.microsoft.com/office/drawing/2014/main" id="{9C88BCA3-7554-49DE-919D-683E221653E2}"/>
                    </a:ext>
                  </a:extLst>
                </p:cNvPr>
                <p:cNvSpPr txBox="1"/>
                <p:nvPr/>
              </p:nvSpPr>
              <p:spPr>
                <a:xfrm>
                  <a:off x="2582625" y="4285137"/>
                  <a:ext cx="646000" cy="182400"/>
                </a:xfrm>
                <a:prstGeom prst="rect">
                  <a:avLst/>
                </a:prstGeom>
                <a:noFill/>
              </p:spPr>
              <p:txBody>
                <a:bodyPr wrap="none" lIns="0" tIns="0" rIns="0" bIns="0" rtlCol="0" anchor="ctr"/>
                <a:lstStyle/>
                <a:p>
                  <a:pPr algn="ctr"/>
                  <a:r>
                    <a:rPr sz="1000" dirty="0">
                      <a:solidFill>
                        <a:srgbClr val="000000"/>
                      </a:solidFill>
                      <a:latin typeface="Arial"/>
                    </a:rPr>
                    <a:t>Flexibilité (+)</a:t>
                  </a:r>
                </a:p>
              </p:txBody>
            </p:sp>
            <p:sp>
              <p:nvSpPr>
                <p:cNvPr id="310" name="Text 298">
                  <a:extLst>
                    <a:ext uri="{FF2B5EF4-FFF2-40B4-BE49-F238E27FC236}">
                      <a16:creationId xmlns:a16="http://schemas.microsoft.com/office/drawing/2014/main" id="{B43E74CB-7054-441D-A4BA-C5C0A2FC5203}"/>
                    </a:ext>
                  </a:extLst>
                </p:cNvPr>
                <p:cNvSpPr txBox="1"/>
                <p:nvPr/>
              </p:nvSpPr>
              <p:spPr>
                <a:xfrm>
                  <a:off x="2103825" y="4064737"/>
                  <a:ext cx="1124800" cy="182400"/>
                </a:xfrm>
                <a:prstGeom prst="rect">
                  <a:avLst/>
                </a:prstGeom>
                <a:noFill/>
              </p:spPr>
              <p:txBody>
                <a:bodyPr wrap="none" lIns="0" tIns="0" rIns="0" bIns="0" rtlCol="0" anchor="ctr"/>
                <a:lstStyle/>
                <a:p>
                  <a:pPr algn="ctr"/>
                  <a:r>
                    <a:rPr sz="1000" dirty="0">
                      <a:solidFill>
                        <a:srgbClr val="000000"/>
                      </a:solidFill>
                      <a:latin typeface="Arial"/>
                    </a:rPr>
                    <a:t>Reporting &amp; contrôle (+)</a:t>
                  </a:r>
                </a:p>
              </p:txBody>
            </p:sp>
            <p:sp>
              <p:nvSpPr>
                <p:cNvPr id="311" name="Text 299">
                  <a:extLst>
                    <a:ext uri="{FF2B5EF4-FFF2-40B4-BE49-F238E27FC236}">
                      <a16:creationId xmlns:a16="http://schemas.microsoft.com/office/drawing/2014/main" id="{76830858-CEEB-4E9B-A3F6-444839CE4F2F}"/>
                    </a:ext>
                  </a:extLst>
                </p:cNvPr>
                <p:cNvSpPr txBox="1"/>
                <p:nvPr/>
              </p:nvSpPr>
              <p:spPr>
                <a:xfrm>
                  <a:off x="2476225" y="3844337"/>
                  <a:ext cx="752400" cy="182400"/>
                </a:xfrm>
                <a:prstGeom prst="rect">
                  <a:avLst/>
                </a:prstGeom>
                <a:noFill/>
              </p:spPr>
              <p:txBody>
                <a:bodyPr wrap="none" lIns="0" tIns="0" rIns="0" bIns="0" rtlCol="0" anchor="ctr"/>
                <a:lstStyle/>
                <a:p>
                  <a:pPr algn="ctr"/>
                  <a:r>
                    <a:rPr sz="1000" dirty="0">
                      <a:solidFill>
                        <a:srgbClr val="000000"/>
                      </a:solidFill>
                      <a:latin typeface="Arial"/>
                    </a:rPr>
                    <a:t>Polyvalence (+)</a:t>
                  </a:r>
                </a:p>
              </p:txBody>
            </p:sp>
            <p:sp>
              <p:nvSpPr>
                <p:cNvPr id="312" name="Text 300">
                  <a:extLst>
                    <a:ext uri="{FF2B5EF4-FFF2-40B4-BE49-F238E27FC236}">
                      <a16:creationId xmlns:a16="http://schemas.microsoft.com/office/drawing/2014/main" id="{A8ACCF50-0C0A-439C-8540-94F1CB34D72D}"/>
                    </a:ext>
                  </a:extLst>
                </p:cNvPr>
                <p:cNvSpPr txBox="1"/>
                <p:nvPr/>
              </p:nvSpPr>
              <p:spPr>
                <a:xfrm>
                  <a:off x="2765025" y="3623937"/>
                  <a:ext cx="463600" cy="182400"/>
                </a:xfrm>
                <a:prstGeom prst="rect">
                  <a:avLst/>
                </a:prstGeom>
                <a:noFill/>
              </p:spPr>
              <p:txBody>
                <a:bodyPr wrap="none" lIns="0" tIns="0" rIns="0" bIns="0" rtlCol="0" anchor="ctr"/>
                <a:lstStyle/>
                <a:p>
                  <a:pPr algn="ctr"/>
                  <a:r>
                    <a:rPr sz="1000" dirty="0">
                      <a:solidFill>
                        <a:srgbClr val="000000"/>
                      </a:solidFill>
                      <a:latin typeface="Arial"/>
                    </a:rPr>
                    <a:t>Erreur (-)</a:t>
                  </a:r>
                </a:p>
              </p:txBody>
            </p:sp>
            <p:sp>
              <p:nvSpPr>
                <p:cNvPr id="313" name="Text 301">
                  <a:extLst>
                    <a:ext uri="{FF2B5EF4-FFF2-40B4-BE49-F238E27FC236}">
                      <a16:creationId xmlns:a16="http://schemas.microsoft.com/office/drawing/2014/main" id="{CBFB3356-58F1-44C9-9E14-3D1775083E6F}"/>
                    </a:ext>
                  </a:extLst>
                </p:cNvPr>
                <p:cNvSpPr txBox="1"/>
                <p:nvPr/>
              </p:nvSpPr>
              <p:spPr>
                <a:xfrm>
                  <a:off x="1822625" y="3403537"/>
                  <a:ext cx="1406000" cy="182400"/>
                </a:xfrm>
                <a:prstGeom prst="rect">
                  <a:avLst/>
                </a:prstGeom>
                <a:noFill/>
              </p:spPr>
              <p:txBody>
                <a:bodyPr wrap="none" lIns="0" tIns="0" rIns="0" bIns="0" rtlCol="0" anchor="ctr"/>
                <a:lstStyle/>
                <a:p>
                  <a:pPr algn="ctr"/>
                  <a:r>
                    <a:rPr sz="1000" dirty="0">
                      <a:solidFill>
                        <a:srgbClr val="000000"/>
                      </a:solidFill>
                      <a:latin typeface="Arial"/>
                    </a:rPr>
                    <a:t>Attractivité sur concurrents (+)</a:t>
                  </a:r>
                </a:p>
              </p:txBody>
            </p:sp>
            <p:sp>
              <p:nvSpPr>
                <p:cNvPr id="314" name="Text 302">
                  <a:extLst>
                    <a:ext uri="{FF2B5EF4-FFF2-40B4-BE49-F238E27FC236}">
                      <a16:creationId xmlns:a16="http://schemas.microsoft.com/office/drawing/2014/main" id="{83BB8BD8-368C-40A1-8993-8FFFD13BC5E8}"/>
                    </a:ext>
                  </a:extLst>
                </p:cNvPr>
                <p:cNvSpPr txBox="1"/>
                <p:nvPr/>
              </p:nvSpPr>
              <p:spPr>
                <a:xfrm>
                  <a:off x="1929025" y="3183137"/>
                  <a:ext cx="1299600" cy="182400"/>
                </a:xfrm>
                <a:prstGeom prst="rect">
                  <a:avLst/>
                </a:prstGeom>
                <a:noFill/>
              </p:spPr>
              <p:txBody>
                <a:bodyPr wrap="none" lIns="0" tIns="0" rIns="0" bIns="0" rtlCol="0" anchor="ctr"/>
                <a:lstStyle/>
                <a:p>
                  <a:pPr algn="ctr"/>
                  <a:r>
                    <a:rPr sz="1000" dirty="0">
                      <a:solidFill>
                        <a:srgbClr val="000000"/>
                      </a:solidFill>
                      <a:latin typeface="Arial"/>
                    </a:rPr>
                    <a:t> Valeur ajoutée du travail (+)</a:t>
                  </a:r>
                </a:p>
              </p:txBody>
            </p:sp>
            <p:sp>
              <p:nvSpPr>
                <p:cNvPr id="315" name="Text 303">
                  <a:extLst>
                    <a:ext uri="{FF2B5EF4-FFF2-40B4-BE49-F238E27FC236}">
                      <a16:creationId xmlns:a16="http://schemas.microsoft.com/office/drawing/2014/main" id="{9FFF11E6-C0F2-48A3-912A-47BCEA5B7341}"/>
                    </a:ext>
                  </a:extLst>
                </p:cNvPr>
                <p:cNvSpPr txBox="1"/>
                <p:nvPr/>
              </p:nvSpPr>
              <p:spPr>
                <a:xfrm>
                  <a:off x="1594625" y="2962737"/>
                  <a:ext cx="1634000" cy="182400"/>
                </a:xfrm>
                <a:prstGeom prst="rect">
                  <a:avLst/>
                </a:prstGeom>
                <a:noFill/>
              </p:spPr>
              <p:txBody>
                <a:bodyPr wrap="none" lIns="0" tIns="0" rIns="0" bIns="0" rtlCol="0" anchor="ctr"/>
                <a:lstStyle/>
                <a:p>
                  <a:pPr algn="ctr"/>
                  <a:r>
                    <a:rPr sz="1000" dirty="0">
                      <a:solidFill>
                        <a:srgbClr val="000000"/>
                      </a:solidFill>
                      <a:latin typeface="Arial"/>
                    </a:rPr>
                    <a:t>Possibilités métier/Parcours pro (+)</a:t>
                  </a:r>
                </a:p>
              </p:txBody>
            </p:sp>
            <p:sp>
              <p:nvSpPr>
                <p:cNvPr id="316" name="Text 304">
                  <a:extLst>
                    <a:ext uri="{FF2B5EF4-FFF2-40B4-BE49-F238E27FC236}">
                      <a16:creationId xmlns:a16="http://schemas.microsoft.com/office/drawing/2014/main" id="{85E5B7C8-17C2-4CBC-A69F-396D484CF40D}"/>
                    </a:ext>
                  </a:extLst>
                </p:cNvPr>
                <p:cNvSpPr txBox="1"/>
                <p:nvPr/>
              </p:nvSpPr>
              <p:spPr>
                <a:xfrm>
                  <a:off x="2316625" y="2742337"/>
                  <a:ext cx="912000" cy="182400"/>
                </a:xfrm>
                <a:prstGeom prst="rect">
                  <a:avLst/>
                </a:prstGeom>
                <a:noFill/>
              </p:spPr>
              <p:txBody>
                <a:bodyPr wrap="none" lIns="0" tIns="0" rIns="0" bIns="0" rtlCol="0" anchor="ctr"/>
                <a:lstStyle/>
                <a:p>
                  <a:pPr algn="ctr"/>
                  <a:r>
                    <a:rPr sz="1000" dirty="0">
                      <a:solidFill>
                        <a:srgbClr val="000000"/>
                      </a:solidFill>
                      <a:latin typeface="Arial"/>
                    </a:rPr>
                    <a:t>Tâches pénibles (-)</a:t>
                  </a:r>
                </a:p>
              </p:txBody>
            </p:sp>
            <p:sp>
              <p:nvSpPr>
                <p:cNvPr id="317" name="Text 305">
                  <a:extLst>
                    <a:ext uri="{FF2B5EF4-FFF2-40B4-BE49-F238E27FC236}">
                      <a16:creationId xmlns:a16="http://schemas.microsoft.com/office/drawing/2014/main" id="{D3521666-A313-4AAB-BAC5-D83118522B6F}"/>
                    </a:ext>
                  </a:extLst>
                </p:cNvPr>
                <p:cNvSpPr txBox="1"/>
                <p:nvPr/>
              </p:nvSpPr>
              <p:spPr>
                <a:xfrm>
                  <a:off x="1435025" y="2521937"/>
                  <a:ext cx="1793600" cy="182400"/>
                </a:xfrm>
                <a:prstGeom prst="rect">
                  <a:avLst/>
                </a:prstGeom>
                <a:noFill/>
              </p:spPr>
              <p:txBody>
                <a:bodyPr wrap="none" lIns="0" tIns="0" rIns="0" bIns="0" rtlCol="0" anchor="ctr"/>
                <a:lstStyle/>
                <a:p>
                  <a:pPr algn="ctr"/>
                  <a:r>
                    <a:rPr sz="1000" dirty="0">
                      <a:solidFill>
                        <a:srgbClr val="000000"/>
                      </a:solidFill>
                      <a:latin typeface="Arial"/>
                    </a:rPr>
                    <a:t> Bien-être &amp; Qualité de vie au travail (+)</a:t>
                  </a:r>
                </a:p>
              </p:txBody>
            </p:sp>
            <p:sp>
              <p:nvSpPr>
                <p:cNvPr id="318" name="Text 306">
                  <a:extLst>
                    <a:ext uri="{FF2B5EF4-FFF2-40B4-BE49-F238E27FC236}">
                      <a16:creationId xmlns:a16="http://schemas.microsoft.com/office/drawing/2014/main" id="{D3556F57-E998-494F-9274-CDAAE061DC9B}"/>
                    </a:ext>
                  </a:extLst>
                </p:cNvPr>
                <p:cNvSpPr txBox="1"/>
                <p:nvPr/>
              </p:nvSpPr>
              <p:spPr>
                <a:xfrm>
                  <a:off x="1283025" y="2301537"/>
                  <a:ext cx="1945600" cy="182400"/>
                </a:xfrm>
                <a:prstGeom prst="rect">
                  <a:avLst/>
                </a:prstGeom>
                <a:noFill/>
              </p:spPr>
              <p:txBody>
                <a:bodyPr wrap="none" lIns="0" tIns="0" rIns="0" bIns="0" rtlCol="0" anchor="ctr"/>
                <a:lstStyle/>
                <a:p>
                  <a:pPr algn="ctr"/>
                  <a:r>
                    <a:rPr sz="1000" dirty="0">
                      <a:solidFill>
                        <a:srgbClr val="000000"/>
                      </a:solidFill>
                      <a:latin typeface="Arial"/>
                    </a:rPr>
                    <a:t>Déshumanisation &amp; perte de lien social (+)</a:t>
                  </a:r>
                </a:p>
              </p:txBody>
            </p:sp>
            <p:sp>
              <p:nvSpPr>
                <p:cNvPr id="319" name="Text 307">
                  <a:extLst>
                    <a:ext uri="{FF2B5EF4-FFF2-40B4-BE49-F238E27FC236}">
                      <a16:creationId xmlns:a16="http://schemas.microsoft.com/office/drawing/2014/main" id="{E0EB01FC-322E-4269-977E-A13ADFED7036}"/>
                    </a:ext>
                  </a:extLst>
                </p:cNvPr>
                <p:cNvSpPr txBox="1"/>
                <p:nvPr/>
              </p:nvSpPr>
              <p:spPr>
                <a:xfrm>
                  <a:off x="1967025" y="2081137"/>
                  <a:ext cx="1261600" cy="182400"/>
                </a:xfrm>
                <a:prstGeom prst="rect">
                  <a:avLst/>
                </a:prstGeom>
                <a:noFill/>
              </p:spPr>
              <p:txBody>
                <a:bodyPr wrap="none" lIns="0" tIns="0" rIns="0" bIns="0" rtlCol="0" anchor="ctr"/>
                <a:lstStyle/>
                <a:p>
                  <a:pPr algn="ctr"/>
                  <a:r>
                    <a:rPr sz="1000" dirty="0">
                      <a:solidFill>
                        <a:srgbClr val="000000"/>
                      </a:solidFill>
                      <a:latin typeface="Arial"/>
                    </a:rPr>
                    <a:t>Autonomie des salariés (+)</a:t>
                  </a:r>
                </a:p>
              </p:txBody>
            </p:sp>
            <p:sp>
              <p:nvSpPr>
                <p:cNvPr id="320" name="Text 308">
                  <a:extLst>
                    <a:ext uri="{FF2B5EF4-FFF2-40B4-BE49-F238E27FC236}">
                      <a16:creationId xmlns:a16="http://schemas.microsoft.com/office/drawing/2014/main" id="{30C17D2F-E7AD-47CE-AFD7-44BC414EB3D8}"/>
                    </a:ext>
                  </a:extLst>
                </p:cNvPr>
                <p:cNvSpPr txBox="1"/>
                <p:nvPr/>
              </p:nvSpPr>
              <p:spPr>
                <a:xfrm>
                  <a:off x="2301425" y="1860737"/>
                  <a:ext cx="927200" cy="182400"/>
                </a:xfrm>
                <a:prstGeom prst="rect">
                  <a:avLst/>
                </a:prstGeom>
                <a:noFill/>
              </p:spPr>
              <p:txBody>
                <a:bodyPr wrap="none" lIns="0" tIns="0" rIns="0" bIns="0" rtlCol="0" anchor="ctr"/>
                <a:lstStyle/>
                <a:p>
                  <a:pPr algn="ctr"/>
                  <a:r>
                    <a:rPr sz="1000" dirty="0">
                      <a:solidFill>
                        <a:srgbClr val="000000"/>
                      </a:solidFill>
                      <a:latin typeface="Arial"/>
                    </a:rPr>
                    <a:t>Charge de travail (-)</a:t>
                  </a:r>
                </a:p>
              </p:txBody>
            </p:sp>
            <p:sp>
              <p:nvSpPr>
                <p:cNvPr id="321" name="Text 309">
                  <a:extLst>
                    <a:ext uri="{FF2B5EF4-FFF2-40B4-BE49-F238E27FC236}">
                      <a16:creationId xmlns:a16="http://schemas.microsoft.com/office/drawing/2014/main" id="{9395035A-77B0-4CE6-B29E-CEF08A40B09B}"/>
                    </a:ext>
                  </a:extLst>
                </p:cNvPr>
                <p:cNvSpPr txBox="1"/>
                <p:nvPr/>
              </p:nvSpPr>
              <p:spPr>
                <a:xfrm>
                  <a:off x="2445825" y="1640337"/>
                  <a:ext cx="782800" cy="182400"/>
                </a:xfrm>
                <a:prstGeom prst="rect">
                  <a:avLst/>
                </a:prstGeom>
                <a:noFill/>
              </p:spPr>
              <p:txBody>
                <a:bodyPr wrap="none" lIns="0" tIns="0" rIns="0" bIns="0" rtlCol="0" anchor="ctr"/>
                <a:lstStyle/>
                <a:p>
                  <a:pPr algn="ctr"/>
                  <a:r>
                    <a:rPr sz="1000" dirty="0">
                      <a:solidFill>
                        <a:srgbClr val="000000"/>
                      </a:solidFill>
                      <a:latin typeface="Arial"/>
                    </a:rPr>
                    <a:t>Main d’œuvre (-)</a:t>
                  </a:r>
                </a:p>
              </p:txBody>
            </p:sp>
          </p:grpSp>
        </p:grpSp>
        <p:grpSp>
          <p:nvGrpSpPr>
            <p:cNvPr id="266" name="Groupe 265">
              <a:extLst>
                <a:ext uri="{FF2B5EF4-FFF2-40B4-BE49-F238E27FC236}">
                  <a16:creationId xmlns:a16="http://schemas.microsoft.com/office/drawing/2014/main" id="{3340FAFF-E246-4868-BB43-D7F77DD7B05D}"/>
                </a:ext>
              </a:extLst>
            </p:cNvPr>
            <p:cNvGrpSpPr/>
            <p:nvPr/>
          </p:nvGrpSpPr>
          <p:grpSpPr>
            <a:xfrm>
              <a:off x="3266625" y="1648887"/>
              <a:ext cx="4381400" cy="3691700"/>
              <a:chOff x="3266625" y="1648887"/>
              <a:chExt cx="4381400" cy="3691700"/>
            </a:xfrm>
          </p:grpSpPr>
          <p:grpSp>
            <p:nvGrpSpPr>
              <p:cNvPr id="267" name="Groupe 266">
                <a:extLst>
                  <a:ext uri="{FF2B5EF4-FFF2-40B4-BE49-F238E27FC236}">
                    <a16:creationId xmlns:a16="http://schemas.microsoft.com/office/drawing/2014/main" id="{5BC3E4CA-E21D-4BDE-836F-08E27D34DD4E}"/>
                  </a:ext>
                </a:extLst>
              </p:cNvPr>
              <p:cNvGrpSpPr/>
              <p:nvPr/>
            </p:nvGrpSpPr>
            <p:grpSpPr>
              <a:xfrm>
                <a:off x="3266625" y="5175287"/>
                <a:ext cx="4381400" cy="165300"/>
                <a:chOff x="3266625" y="5175287"/>
                <a:chExt cx="4381400" cy="165300"/>
              </a:xfrm>
            </p:grpSpPr>
            <p:sp>
              <p:nvSpPr>
                <p:cNvPr id="300" name="Forme libre : forme 299">
                  <a:extLst>
                    <a:ext uri="{FF2B5EF4-FFF2-40B4-BE49-F238E27FC236}">
                      <a16:creationId xmlns:a16="http://schemas.microsoft.com/office/drawing/2014/main" id="{1E01B49C-75DA-479D-B920-E93142232834}"/>
                    </a:ext>
                  </a:extLst>
                </p:cNvPr>
                <p:cNvSpPr/>
                <p:nvPr/>
              </p:nvSpPr>
              <p:spPr>
                <a:xfrm>
                  <a:off x="3266625" y="5175287"/>
                  <a:ext cx="3583985" cy="165300"/>
                </a:xfrm>
                <a:custGeom>
                  <a:avLst/>
                  <a:gdLst>
                    <a:gd name="rtl" fmla="*/ 3621985 w 3583985"/>
                    <a:gd name="rtt" fmla="*/ -8550 h 165300"/>
                    <a:gd name="rtr" fmla="*/ 3887985 w 3583985"/>
                    <a:gd name="rtb" fmla="*/ 173850 h 165300"/>
                  </a:gdLst>
                  <a:ahLst/>
                  <a:cxnLst/>
                  <a:rect l="rtl" t="rtt" r="rtr" b="rtb"/>
                  <a:pathLst>
                    <a:path w="3583985" h="165300" stroke="0">
                      <a:moveTo>
                        <a:pt x="0" y="0"/>
                      </a:moveTo>
                      <a:lnTo>
                        <a:pt x="0" y="165300"/>
                      </a:lnTo>
                      <a:lnTo>
                        <a:pt x="3583985" y="165300"/>
                      </a:lnTo>
                      <a:lnTo>
                        <a:pt x="3583985"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r>
                    <a:rPr sz="1000" dirty="0">
                      <a:solidFill>
                        <a:srgbClr val="E37557"/>
                      </a:solidFill>
                      <a:latin typeface="Arial"/>
                    </a:rPr>
                    <a:t>4.09</a:t>
                  </a:r>
                </a:p>
              </p:txBody>
            </p:sp>
          </p:grpSp>
          <p:grpSp>
            <p:nvGrpSpPr>
              <p:cNvPr id="268" name="Groupe 267">
                <a:extLst>
                  <a:ext uri="{FF2B5EF4-FFF2-40B4-BE49-F238E27FC236}">
                    <a16:creationId xmlns:a16="http://schemas.microsoft.com/office/drawing/2014/main" id="{B3C54DCB-858E-48F8-B9A7-7E02634D1ADF}"/>
                  </a:ext>
                </a:extLst>
              </p:cNvPr>
              <p:cNvGrpSpPr/>
              <p:nvPr/>
            </p:nvGrpSpPr>
            <p:grpSpPr>
              <a:xfrm>
                <a:off x="3266625" y="4954887"/>
                <a:ext cx="4381400" cy="165300"/>
                <a:chOff x="3266625" y="4954887"/>
                <a:chExt cx="4381400" cy="165300"/>
              </a:xfrm>
            </p:grpSpPr>
            <p:sp>
              <p:nvSpPr>
                <p:cNvPr id="299" name="Forme libre : forme 298">
                  <a:extLst>
                    <a:ext uri="{FF2B5EF4-FFF2-40B4-BE49-F238E27FC236}">
                      <a16:creationId xmlns:a16="http://schemas.microsoft.com/office/drawing/2014/main" id="{1D948DF1-0AAC-4751-8DCA-1BF026414162}"/>
                    </a:ext>
                  </a:extLst>
                </p:cNvPr>
                <p:cNvSpPr/>
                <p:nvPr/>
              </p:nvSpPr>
              <p:spPr>
                <a:xfrm>
                  <a:off x="3266625" y="4954887"/>
                  <a:ext cx="3540171" cy="165300"/>
                </a:xfrm>
                <a:custGeom>
                  <a:avLst/>
                  <a:gdLst>
                    <a:gd name="rtl" fmla="*/ 3578171 w 3540171"/>
                    <a:gd name="rtt" fmla="*/ -8550 h 165300"/>
                    <a:gd name="rtr" fmla="*/ 3844171 w 3540171"/>
                    <a:gd name="rtb" fmla="*/ 173850 h 165300"/>
                  </a:gdLst>
                  <a:ahLst/>
                  <a:cxnLst/>
                  <a:rect l="rtl" t="rtt" r="rtr" b="rtb"/>
                  <a:pathLst>
                    <a:path w="3540171" h="165300" stroke="0">
                      <a:moveTo>
                        <a:pt x="0" y="0"/>
                      </a:moveTo>
                      <a:lnTo>
                        <a:pt x="0" y="165300"/>
                      </a:lnTo>
                      <a:lnTo>
                        <a:pt x="3540171" y="165300"/>
                      </a:lnTo>
                      <a:lnTo>
                        <a:pt x="3540171" y="0"/>
                      </a:lnTo>
                      <a:lnTo>
                        <a:pt x="0" y="0"/>
                      </a:lnTo>
                      <a:close/>
                    </a:path>
                  </a:pathLst>
                </a:custGeom>
                <a:solidFill>
                  <a:schemeClr val="accent1">
                    <a:lumMod val="75000"/>
                  </a:schemeClr>
                </a:solidFill>
                <a:ln w="7600" cap="flat">
                  <a:solidFill>
                    <a:srgbClr val="000000"/>
                  </a:solidFill>
                  <a:miter/>
                </a:ln>
              </p:spPr>
              <p:txBody>
                <a:bodyPr wrap="none" lIns="0" tIns="0" rIns="0" bIns="0" rtlCol="0" anchor="ctr"/>
                <a:lstStyle/>
                <a:p>
                  <a:pPr algn="ctr"/>
                  <a:r>
                    <a:rPr sz="1000" dirty="0">
                      <a:solidFill>
                        <a:srgbClr val="E37557"/>
                      </a:solidFill>
                      <a:latin typeface="Arial"/>
                    </a:rPr>
                    <a:t>4.04</a:t>
                  </a:r>
                </a:p>
              </p:txBody>
            </p:sp>
          </p:grpSp>
          <p:grpSp>
            <p:nvGrpSpPr>
              <p:cNvPr id="269" name="Groupe 268">
                <a:extLst>
                  <a:ext uri="{FF2B5EF4-FFF2-40B4-BE49-F238E27FC236}">
                    <a16:creationId xmlns:a16="http://schemas.microsoft.com/office/drawing/2014/main" id="{E3B75C5B-C214-4962-9C4E-6DDC1E95ACEF}"/>
                  </a:ext>
                </a:extLst>
              </p:cNvPr>
              <p:cNvGrpSpPr/>
              <p:nvPr/>
            </p:nvGrpSpPr>
            <p:grpSpPr>
              <a:xfrm>
                <a:off x="3266625" y="4734487"/>
                <a:ext cx="4381400" cy="165300"/>
                <a:chOff x="3266625" y="4734487"/>
                <a:chExt cx="4381400" cy="165300"/>
              </a:xfrm>
            </p:grpSpPr>
            <p:sp>
              <p:nvSpPr>
                <p:cNvPr id="298" name="Forme libre : forme 297">
                  <a:extLst>
                    <a:ext uri="{FF2B5EF4-FFF2-40B4-BE49-F238E27FC236}">
                      <a16:creationId xmlns:a16="http://schemas.microsoft.com/office/drawing/2014/main" id="{777B928B-F686-443B-85A3-D2CC5B8214D6}"/>
                    </a:ext>
                  </a:extLst>
                </p:cNvPr>
                <p:cNvSpPr/>
                <p:nvPr/>
              </p:nvSpPr>
              <p:spPr>
                <a:xfrm>
                  <a:off x="3266625" y="4734487"/>
                  <a:ext cx="3470069" cy="165300"/>
                </a:xfrm>
                <a:custGeom>
                  <a:avLst/>
                  <a:gdLst>
                    <a:gd name="rtl" fmla="*/ 3508069 w 3470069"/>
                    <a:gd name="rtt" fmla="*/ -8550 h 165300"/>
                    <a:gd name="rtr" fmla="*/ 3774069 w 3470069"/>
                    <a:gd name="rtb" fmla="*/ 173850 h 165300"/>
                  </a:gdLst>
                  <a:ahLst/>
                  <a:cxnLst/>
                  <a:rect l="rtl" t="rtt" r="rtr" b="rtb"/>
                  <a:pathLst>
                    <a:path w="3470069" h="165300" stroke="0">
                      <a:moveTo>
                        <a:pt x="0" y="0"/>
                      </a:moveTo>
                      <a:lnTo>
                        <a:pt x="0" y="165300"/>
                      </a:lnTo>
                      <a:lnTo>
                        <a:pt x="3470069" y="165300"/>
                      </a:lnTo>
                      <a:lnTo>
                        <a:pt x="3470069" y="0"/>
                      </a:lnTo>
                      <a:lnTo>
                        <a:pt x="0" y="0"/>
                      </a:lnTo>
                      <a:close/>
                    </a:path>
                  </a:pathLst>
                </a:custGeom>
                <a:solidFill>
                  <a:schemeClr val="accent1">
                    <a:lumMod val="40000"/>
                    <a:lumOff val="60000"/>
                  </a:schemeClr>
                </a:solidFill>
                <a:ln w="7600" cap="flat">
                  <a:solidFill>
                    <a:srgbClr val="000000"/>
                  </a:solidFill>
                  <a:miter/>
                </a:ln>
              </p:spPr>
              <p:txBody>
                <a:bodyPr wrap="none" lIns="0" tIns="0" rIns="0" bIns="0" rtlCol="0" anchor="ctr"/>
                <a:lstStyle/>
                <a:p>
                  <a:pPr algn="ctr"/>
                  <a:r>
                    <a:rPr sz="1000" dirty="0">
                      <a:solidFill>
                        <a:srgbClr val="E37557"/>
                      </a:solidFill>
                      <a:latin typeface="Arial"/>
                    </a:rPr>
                    <a:t>3.96</a:t>
                  </a:r>
                </a:p>
              </p:txBody>
            </p:sp>
          </p:grpSp>
          <p:grpSp>
            <p:nvGrpSpPr>
              <p:cNvPr id="270" name="Groupe 269">
                <a:extLst>
                  <a:ext uri="{FF2B5EF4-FFF2-40B4-BE49-F238E27FC236}">
                    <a16:creationId xmlns:a16="http://schemas.microsoft.com/office/drawing/2014/main" id="{9C8BD5D8-1A70-4CA5-A8B1-458C084D2AB6}"/>
                  </a:ext>
                </a:extLst>
              </p:cNvPr>
              <p:cNvGrpSpPr/>
              <p:nvPr/>
            </p:nvGrpSpPr>
            <p:grpSpPr>
              <a:xfrm>
                <a:off x="3266625" y="4514087"/>
                <a:ext cx="4381400" cy="165300"/>
                <a:chOff x="3266625" y="4514087"/>
                <a:chExt cx="4381400" cy="165300"/>
              </a:xfrm>
            </p:grpSpPr>
            <p:sp>
              <p:nvSpPr>
                <p:cNvPr id="297" name="Forme libre : forme 296">
                  <a:extLst>
                    <a:ext uri="{FF2B5EF4-FFF2-40B4-BE49-F238E27FC236}">
                      <a16:creationId xmlns:a16="http://schemas.microsoft.com/office/drawing/2014/main" id="{B00FF4ED-6714-481C-A345-B53024B08864}"/>
                    </a:ext>
                  </a:extLst>
                </p:cNvPr>
                <p:cNvSpPr/>
                <p:nvPr/>
              </p:nvSpPr>
              <p:spPr>
                <a:xfrm>
                  <a:off x="3266625" y="4514087"/>
                  <a:ext cx="3426255" cy="165300"/>
                </a:xfrm>
                <a:custGeom>
                  <a:avLst/>
                  <a:gdLst>
                    <a:gd name="rtl" fmla="*/ 3464255 w 3426255"/>
                    <a:gd name="rtt" fmla="*/ -8550 h 165300"/>
                    <a:gd name="rtr" fmla="*/ 3730255 w 3426255"/>
                    <a:gd name="rtb" fmla="*/ 173850 h 165300"/>
                  </a:gdLst>
                  <a:ahLst/>
                  <a:cxnLst/>
                  <a:rect l="rtl" t="rtt" r="rtr" b="rtb"/>
                  <a:pathLst>
                    <a:path w="3426255" h="165300" stroke="0">
                      <a:moveTo>
                        <a:pt x="0" y="0"/>
                      </a:moveTo>
                      <a:lnTo>
                        <a:pt x="0" y="165300"/>
                      </a:lnTo>
                      <a:lnTo>
                        <a:pt x="3426255" y="165300"/>
                      </a:lnTo>
                      <a:lnTo>
                        <a:pt x="3426255" y="0"/>
                      </a:lnTo>
                      <a:lnTo>
                        <a:pt x="0" y="0"/>
                      </a:lnTo>
                      <a:close/>
                    </a:path>
                  </a:pathLst>
                </a:custGeom>
                <a:solidFill>
                  <a:schemeClr val="accent1">
                    <a:lumMod val="40000"/>
                    <a:lumOff val="60000"/>
                  </a:schemeClr>
                </a:solidFill>
                <a:ln w="7600" cap="flat">
                  <a:solidFill>
                    <a:srgbClr val="000000"/>
                  </a:solidFill>
                  <a:miter/>
                </a:ln>
              </p:spPr>
              <p:txBody>
                <a:bodyPr wrap="none" lIns="0" tIns="0" rIns="0" bIns="0" rtlCol="0" anchor="ctr"/>
                <a:lstStyle/>
                <a:p>
                  <a:pPr algn="ctr"/>
                  <a:r>
                    <a:rPr sz="1000" dirty="0">
                      <a:solidFill>
                        <a:srgbClr val="E37557"/>
                      </a:solidFill>
                      <a:latin typeface="Arial"/>
                    </a:rPr>
                    <a:t>3.91</a:t>
                  </a:r>
                </a:p>
              </p:txBody>
            </p:sp>
          </p:grpSp>
          <p:grpSp>
            <p:nvGrpSpPr>
              <p:cNvPr id="271" name="Groupe 270">
                <a:extLst>
                  <a:ext uri="{FF2B5EF4-FFF2-40B4-BE49-F238E27FC236}">
                    <a16:creationId xmlns:a16="http://schemas.microsoft.com/office/drawing/2014/main" id="{285C16C5-7ECC-41A7-9284-4DDA246B5CEB}"/>
                  </a:ext>
                </a:extLst>
              </p:cNvPr>
              <p:cNvGrpSpPr/>
              <p:nvPr/>
            </p:nvGrpSpPr>
            <p:grpSpPr>
              <a:xfrm>
                <a:off x="3266625" y="4293687"/>
                <a:ext cx="4381400" cy="165300"/>
                <a:chOff x="3266625" y="4293687"/>
                <a:chExt cx="4381400" cy="165300"/>
              </a:xfrm>
            </p:grpSpPr>
            <p:sp>
              <p:nvSpPr>
                <p:cNvPr id="296" name="Forme libre : forme 295">
                  <a:extLst>
                    <a:ext uri="{FF2B5EF4-FFF2-40B4-BE49-F238E27FC236}">
                      <a16:creationId xmlns:a16="http://schemas.microsoft.com/office/drawing/2014/main" id="{E0ED47C9-F4E4-44D6-919B-EACF246390BA}"/>
                    </a:ext>
                  </a:extLst>
                </p:cNvPr>
                <p:cNvSpPr/>
                <p:nvPr/>
              </p:nvSpPr>
              <p:spPr>
                <a:xfrm>
                  <a:off x="3266625" y="4293687"/>
                  <a:ext cx="3356152" cy="165300"/>
                </a:xfrm>
                <a:custGeom>
                  <a:avLst/>
                  <a:gdLst>
                    <a:gd name="rtl" fmla="*/ 3394152 w 3356152"/>
                    <a:gd name="rtt" fmla="*/ -8550 h 165300"/>
                    <a:gd name="rtr" fmla="*/ 3660153 w 3356152"/>
                    <a:gd name="rtb" fmla="*/ 173850 h 165300"/>
                  </a:gdLst>
                  <a:ahLst/>
                  <a:cxnLst/>
                  <a:rect l="rtl" t="rtt" r="rtr" b="rtb"/>
                  <a:pathLst>
                    <a:path w="3356152" h="165300" stroke="0">
                      <a:moveTo>
                        <a:pt x="0" y="0"/>
                      </a:moveTo>
                      <a:lnTo>
                        <a:pt x="0" y="165300"/>
                      </a:lnTo>
                      <a:lnTo>
                        <a:pt x="3356152" y="165300"/>
                      </a:lnTo>
                      <a:lnTo>
                        <a:pt x="3356152"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3.83</a:t>
                  </a:r>
                </a:p>
              </p:txBody>
            </p:sp>
          </p:grpSp>
          <p:grpSp>
            <p:nvGrpSpPr>
              <p:cNvPr id="272" name="Groupe 271">
                <a:extLst>
                  <a:ext uri="{FF2B5EF4-FFF2-40B4-BE49-F238E27FC236}">
                    <a16:creationId xmlns:a16="http://schemas.microsoft.com/office/drawing/2014/main" id="{1E12A097-CED2-42CC-B372-899D93E06B88}"/>
                  </a:ext>
                </a:extLst>
              </p:cNvPr>
              <p:cNvGrpSpPr/>
              <p:nvPr/>
            </p:nvGrpSpPr>
            <p:grpSpPr>
              <a:xfrm>
                <a:off x="3266625" y="4073287"/>
                <a:ext cx="4381400" cy="165300"/>
                <a:chOff x="3266625" y="4073287"/>
                <a:chExt cx="4381400" cy="165300"/>
              </a:xfrm>
            </p:grpSpPr>
            <p:sp>
              <p:nvSpPr>
                <p:cNvPr id="295" name="Forme libre : forme 294">
                  <a:extLst>
                    <a:ext uri="{FF2B5EF4-FFF2-40B4-BE49-F238E27FC236}">
                      <a16:creationId xmlns:a16="http://schemas.microsoft.com/office/drawing/2014/main" id="{92D1DD29-3460-49D9-B74F-E2FD07DC69F5}"/>
                    </a:ext>
                  </a:extLst>
                </p:cNvPr>
                <p:cNvSpPr/>
                <p:nvPr/>
              </p:nvSpPr>
              <p:spPr>
                <a:xfrm>
                  <a:off x="3266625" y="4073287"/>
                  <a:ext cx="3312338" cy="165300"/>
                </a:xfrm>
                <a:custGeom>
                  <a:avLst/>
                  <a:gdLst>
                    <a:gd name="rtl" fmla="*/ 3350338 w 3312338"/>
                    <a:gd name="rtt" fmla="*/ -8550 h 165300"/>
                    <a:gd name="rtr" fmla="*/ 3616339 w 3312338"/>
                    <a:gd name="rtb" fmla="*/ 173850 h 165300"/>
                  </a:gdLst>
                  <a:ahLst/>
                  <a:cxnLst/>
                  <a:rect l="rtl" t="rtt" r="rtr" b="rtb"/>
                  <a:pathLst>
                    <a:path w="3312338" h="165300" stroke="0">
                      <a:moveTo>
                        <a:pt x="0" y="0"/>
                      </a:moveTo>
                      <a:lnTo>
                        <a:pt x="0" y="165300"/>
                      </a:lnTo>
                      <a:lnTo>
                        <a:pt x="3312338" y="165300"/>
                      </a:lnTo>
                      <a:lnTo>
                        <a:pt x="3312338"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3.78</a:t>
                  </a:r>
                </a:p>
              </p:txBody>
            </p:sp>
          </p:grpSp>
          <p:grpSp>
            <p:nvGrpSpPr>
              <p:cNvPr id="273" name="Groupe 272">
                <a:extLst>
                  <a:ext uri="{FF2B5EF4-FFF2-40B4-BE49-F238E27FC236}">
                    <a16:creationId xmlns:a16="http://schemas.microsoft.com/office/drawing/2014/main" id="{B1ED47C0-0EBB-4316-B3F7-7A4CD170C83A}"/>
                  </a:ext>
                </a:extLst>
              </p:cNvPr>
              <p:cNvGrpSpPr/>
              <p:nvPr/>
            </p:nvGrpSpPr>
            <p:grpSpPr>
              <a:xfrm>
                <a:off x="3266625" y="3852887"/>
                <a:ext cx="4381400" cy="165300"/>
                <a:chOff x="3266625" y="3852887"/>
                <a:chExt cx="4381400" cy="165300"/>
              </a:xfrm>
            </p:grpSpPr>
            <p:sp>
              <p:nvSpPr>
                <p:cNvPr id="294" name="Forme libre : forme 293">
                  <a:extLst>
                    <a:ext uri="{FF2B5EF4-FFF2-40B4-BE49-F238E27FC236}">
                      <a16:creationId xmlns:a16="http://schemas.microsoft.com/office/drawing/2014/main" id="{238CFB12-59AC-49CC-9898-CEC6D4D6B5D1}"/>
                    </a:ext>
                  </a:extLst>
                </p:cNvPr>
                <p:cNvSpPr/>
                <p:nvPr/>
              </p:nvSpPr>
              <p:spPr>
                <a:xfrm>
                  <a:off x="3266625" y="3852887"/>
                  <a:ext cx="3242236" cy="165300"/>
                </a:xfrm>
                <a:custGeom>
                  <a:avLst/>
                  <a:gdLst>
                    <a:gd name="rtl" fmla="*/ 3280236 w 3242236"/>
                    <a:gd name="rtt" fmla="*/ -8550 h 165300"/>
                    <a:gd name="rtr" fmla="*/ 3493036 w 3242236"/>
                    <a:gd name="rtb" fmla="*/ 173850 h 165300"/>
                  </a:gdLst>
                  <a:ahLst/>
                  <a:cxnLst/>
                  <a:rect l="rtl" t="rtt" r="rtr" b="rtb"/>
                  <a:pathLst>
                    <a:path w="3242236" h="165300" stroke="0">
                      <a:moveTo>
                        <a:pt x="0" y="0"/>
                      </a:moveTo>
                      <a:lnTo>
                        <a:pt x="0" y="165300"/>
                      </a:lnTo>
                      <a:lnTo>
                        <a:pt x="3242236" y="165300"/>
                      </a:lnTo>
                      <a:lnTo>
                        <a:pt x="3242236"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3.7</a:t>
                  </a:r>
                </a:p>
              </p:txBody>
            </p:sp>
          </p:grpSp>
          <p:grpSp>
            <p:nvGrpSpPr>
              <p:cNvPr id="274" name="Groupe 273">
                <a:extLst>
                  <a:ext uri="{FF2B5EF4-FFF2-40B4-BE49-F238E27FC236}">
                    <a16:creationId xmlns:a16="http://schemas.microsoft.com/office/drawing/2014/main" id="{6F9394F8-A0FC-46FA-88A9-9EA382F8D87E}"/>
                  </a:ext>
                </a:extLst>
              </p:cNvPr>
              <p:cNvGrpSpPr/>
              <p:nvPr/>
            </p:nvGrpSpPr>
            <p:grpSpPr>
              <a:xfrm>
                <a:off x="3266625" y="3632487"/>
                <a:ext cx="4381400" cy="165300"/>
                <a:chOff x="3266625" y="3632487"/>
                <a:chExt cx="4381400" cy="165300"/>
              </a:xfrm>
            </p:grpSpPr>
            <p:sp>
              <p:nvSpPr>
                <p:cNvPr id="293" name="Forme libre : forme 292">
                  <a:extLst>
                    <a:ext uri="{FF2B5EF4-FFF2-40B4-BE49-F238E27FC236}">
                      <a16:creationId xmlns:a16="http://schemas.microsoft.com/office/drawing/2014/main" id="{B5DC4587-1297-442C-8423-5C3455BC0003}"/>
                    </a:ext>
                  </a:extLst>
                </p:cNvPr>
                <p:cNvSpPr/>
                <p:nvPr/>
              </p:nvSpPr>
              <p:spPr>
                <a:xfrm>
                  <a:off x="3266625" y="3632487"/>
                  <a:ext cx="3128320" cy="165300"/>
                </a:xfrm>
                <a:custGeom>
                  <a:avLst/>
                  <a:gdLst>
                    <a:gd name="rtl" fmla="*/ 3166320 w 3128320"/>
                    <a:gd name="rtt" fmla="*/ -8550 h 165300"/>
                    <a:gd name="rtr" fmla="*/ 3432320 w 3128320"/>
                    <a:gd name="rtb" fmla="*/ 173850 h 165300"/>
                  </a:gdLst>
                  <a:ahLst/>
                  <a:cxnLst/>
                  <a:rect l="rtl" t="rtt" r="rtr" b="rtb"/>
                  <a:pathLst>
                    <a:path w="3128320" h="165300" stroke="0">
                      <a:moveTo>
                        <a:pt x="0" y="0"/>
                      </a:moveTo>
                      <a:lnTo>
                        <a:pt x="0" y="165300"/>
                      </a:lnTo>
                      <a:lnTo>
                        <a:pt x="3128320" y="165300"/>
                      </a:lnTo>
                      <a:lnTo>
                        <a:pt x="3128320"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3.57</a:t>
                  </a:r>
                </a:p>
              </p:txBody>
            </p:sp>
          </p:grpSp>
          <p:grpSp>
            <p:nvGrpSpPr>
              <p:cNvPr id="275" name="Groupe 274">
                <a:extLst>
                  <a:ext uri="{FF2B5EF4-FFF2-40B4-BE49-F238E27FC236}">
                    <a16:creationId xmlns:a16="http://schemas.microsoft.com/office/drawing/2014/main" id="{43EFC18F-450F-4F21-BFC5-567BAED2384D}"/>
                  </a:ext>
                </a:extLst>
              </p:cNvPr>
              <p:cNvGrpSpPr/>
              <p:nvPr/>
            </p:nvGrpSpPr>
            <p:grpSpPr>
              <a:xfrm>
                <a:off x="3266625" y="3412087"/>
                <a:ext cx="4381400" cy="165300"/>
                <a:chOff x="3266625" y="3412087"/>
                <a:chExt cx="4381400" cy="165300"/>
              </a:xfrm>
            </p:grpSpPr>
            <p:sp>
              <p:nvSpPr>
                <p:cNvPr id="292" name="Forme libre : forme 291">
                  <a:extLst>
                    <a:ext uri="{FF2B5EF4-FFF2-40B4-BE49-F238E27FC236}">
                      <a16:creationId xmlns:a16="http://schemas.microsoft.com/office/drawing/2014/main" id="{F7CA0597-843B-421D-AD0A-226952726589}"/>
                    </a:ext>
                  </a:extLst>
                </p:cNvPr>
                <p:cNvSpPr/>
                <p:nvPr/>
              </p:nvSpPr>
              <p:spPr>
                <a:xfrm>
                  <a:off x="3266625" y="3412087"/>
                  <a:ext cx="3084506" cy="165300"/>
                </a:xfrm>
                <a:custGeom>
                  <a:avLst/>
                  <a:gdLst>
                    <a:gd name="rtl" fmla="*/ 3122506 w 3084506"/>
                    <a:gd name="rtt" fmla="*/ -8550 h 165300"/>
                    <a:gd name="rtr" fmla="*/ 3388506 w 3084506"/>
                    <a:gd name="rtb" fmla="*/ 173850 h 165300"/>
                  </a:gdLst>
                  <a:ahLst/>
                  <a:cxnLst/>
                  <a:rect l="rtl" t="rtt" r="rtr" b="rtb"/>
                  <a:pathLst>
                    <a:path w="3084506" h="165300" stroke="0">
                      <a:moveTo>
                        <a:pt x="0" y="0"/>
                      </a:moveTo>
                      <a:lnTo>
                        <a:pt x="0" y="165300"/>
                      </a:lnTo>
                      <a:lnTo>
                        <a:pt x="3084506" y="165300"/>
                      </a:lnTo>
                      <a:lnTo>
                        <a:pt x="3084506"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3.52</a:t>
                  </a:r>
                </a:p>
              </p:txBody>
            </p:sp>
          </p:grpSp>
          <p:grpSp>
            <p:nvGrpSpPr>
              <p:cNvPr id="276" name="Groupe 275">
                <a:extLst>
                  <a:ext uri="{FF2B5EF4-FFF2-40B4-BE49-F238E27FC236}">
                    <a16:creationId xmlns:a16="http://schemas.microsoft.com/office/drawing/2014/main" id="{A5A5DE32-4143-44AB-A017-22FE337A5AB0}"/>
                  </a:ext>
                </a:extLst>
              </p:cNvPr>
              <p:cNvGrpSpPr/>
              <p:nvPr/>
            </p:nvGrpSpPr>
            <p:grpSpPr>
              <a:xfrm>
                <a:off x="3266625" y="3191687"/>
                <a:ext cx="4381400" cy="165300"/>
                <a:chOff x="3266625" y="3191687"/>
                <a:chExt cx="4381400" cy="165300"/>
              </a:xfrm>
            </p:grpSpPr>
            <p:sp>
              <p:nvSpPr>
                <p:cNvPr id="291" name="Forme libre : forme 290">
                  <a:extLst>
                    <a:ext uri="{FF2B5EF4-FFF2-40B4-BE49-F238E27FC236}">
                      <a16:creationId xmlns:a16="http://schemas.microsoft.com/office/drawing/2014/main" id="{737F5E34-14FA-415C-B48A-52475F0320E8}"/>
                    </a:ext>
                  </a:extLst>
                </p:cNvPr>
                <p:cNvSpPr/>
                <p:nvPr/>
              </p:nvSpPr>
              <p:spPr>
                <a:xfrm>
                  <a:off x="3266625" y="3191687"/>
                  <a:ext cx="3049454" cy="165300"/>
                </a:xfrm>
                <a:custGeom>
                  <a:avLst/>
                  <a:gdLst>
                    <a:gd name="rtl" fmla="*/ 3087454 w 3049454"/>
                    <a:gd name="rtt" fmla="*/ -8550 h 165300"/>
                    <a:gd name="rtr" fmla="*/ 3353454 w 3049454"/>
                    <a:gd name="rtb" fmla="*/ 173850 h 165300"/>
                  </a:gdLst>
                  <a:ahLst/>
                  <a:cxnLst/>
                  <a:rect l="rtl" t="rtt" r="rtr" b="rtb"/>
                  <a:pathLst>
                    <a:path w="3049454" h="165300" stroke="0">
                      <a:moveTo>
                        <a:pt x="0" y="0"/>
                      </a:moveTo>
                      <a:lnTo>
                        <a:pt x="0" y="165300"/>
                      </a:lnTo>
                      <a:lnTo>
                        <a:pt x="3049454" y="165300"/>
                      </a:lnTo>
                      <a:lnTo>
                        <a:pt x="3049454"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3.48</a:t>
                  </a:r>
                </a:p>
              </p:txBody>
            </p:sp>
          </p:grpSp>
          <p:grpSp>
            <p:nvGrpSpPr>
              <p:cNvPr id="277" name="Groupe 276">
                <a:extLst>
                  <a:ext uri="{FF2B5EF4-FFF2-40B4-BE49-F238E27FC236}">
                    <a16:creationId xmlns:a16="http://schemas.microsoft.com/office/drawing/2014/main" id="{393D9308-6261-4500-AE73-FFC87B2B0AAD}"/>
                  </a:ext>
                </a:extLst>
              </p:cNvPr>
              <p:cNvGrpSpPr/>
              <p:nvPr/>
            </p:nvGrpSpPr>
            <p:grpSpPr>
              <a:xfrm>
                <a:off x="3266625" y="2971287"/>
                <a:ext cx="4381400" cy="165300"/>
                <a:chOff x="3266625" y="2971287"/>
                <a:chExt cx="4381400" cy="165300"/>
              </a:xfrm>
            </p:grpSpPr>
            <p:sp>
              <p:nvSpPr>
                <p:cNvPr id="290" name="Forme libre : forme 289">
                  <a:extLst>
                    <a:ext uri="{FF2B5EF4-FFF2-40B4-BE49-F238E27FC236}">
                      <a16:creationId xmlns:a16="http://schemas.microsoft.com/office/drawing/2014/main" id="{94CA8250-A7B5-4731-A833-A81E456886AC}"/>
                    </a:ext>
                  </a:extLst>
                </p:cNvPr>
                <p:cNvSpPr/>
                <p:nvPr/>
              </p:nvSpPr>
              <p:spPr>
                <a:xfrm>
                  <a:off x="3266625" y="2971287"/>
                  <a:ext cx="3049454" cy="165300"/>
                </a:xfrm>
                <a:custGeom>
                  <a:avLst/>
                  <a:gdLst>
                    <a:gd name="rtl" fmla="*/ 3087454 w 3049454"/>
                    <a:gd name="rtt" fmla="*/ -8550 h 165300"/>
                    <a:gd name="rtr" fmla="*/ 3353454 w 3049454"/>
                    <a:gd name="rtb" fmla="*/ 173850 h 165300"/>
                  </a:gdLst>
                  <a:ahLst/>
                  <a:cxnLst/>
                  <a:rect l="rtl" t="rtt" r="rtr" b="rtb"/>
                  <a:pathLst>
                    <a:path w="3049454" h="165300" stroke="0">
                      <a:moveTo>
                        <a:pt x="0" y="0"/>
                      </a:moveTo>
                      <a:lnTo>
                        <a:pt x="0" y="165300"/>
                      </a:lnTo>
                      <a:lnTo>
                        <a:pt x="3049454" y="165300"/>
                      </a:lnTo>
                      <a:lnTo>
                        <a:pt x="3049454"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3.48</a:t>
                  </a:r>
                </a:p>
              </p:txBody>
            </p:sp>
          </p:grpSp>
          <p:grpSp>
            <p:nvGrpSpPr>
              <p:cNvPr id="278" name="Groupe 277">
                <a:extLst>
                  <a:ext uri="{FF2B5EF4-FFF2-40B4-BE49-F238E27FC236}">
                    <a16:creationId xmlns:a16="http://schemas.microsoft.com/office/drawing/2014/main" id="{7C90F21C-1C52-4585-9648-B7CBEFFF2528}"/>
                  </a:ext>
                </a:extLst>
              </p:cNvPr>
              <p:cNvGrpSpPr/>
              <p:nvPr/>
            </p:nvGrpSpPr>
            <p:grpSpPr>
              <a:xfrm>
                <a:off x="3266625" y="2750887"/>
                <a:ext cx="4381400" cy="165300"/>
                <a:chOff x="3266625" y="2750887"/>
                <a:chExt cx="4381400" cy="165300"/>
              </a:xfrm>
            </p:grpSpPr>
            <p:sp>
              <p:nvSpPr>
                <p:cNvPr id="289" name="Forme libre : forme 288">
                  <a:extLst>
                    <a:ext uri="{FF2B5EF4-FFF2-40B4-BE49-F238E27FC236}">
                      <a16:creationId xmlns:a16="http://schemas.microsoft.com/office/drawing/2014/main" id="{8A92F9E1-A6B1-4491-9E58-D6AFA715BA4A}"/>
                    </a:ext>
                  </a:extLst>
                </p:cNvPr>
                <p:cNvSpPr/>
                <p:nvPr/>
              </p:nvSpPr>
              <p:spPr>
                <a:xfrm>
                  <a:off x="3266625" y="2750887"/>
                  <a:ext cx="3005640" cy="165300"/>
                </a:xfrm>
                <a:custGeom>
                  <a:avLst/>
                  <a:gdLst>
                    <a:gd name="rtl" fmla="*/ 3043640 w 3005640"/>
                    <a:gd name="rtt" fmla="*/ -8550 h 165300"/>
                    <a:gd name="rtr" fmla="*/ 3309641 w 3005640"/>
                    <a:gd name="rtb" fmla="*/ 173850 h 165300"/>
                  </a:gdLst>
                  <a:ahLst/>
                  <a:cxnLst/>
                  <a:rect l="rtl" t="rtt" r="rtr" b="rtb"/>
                  <a:pathLst>
                    <a:path w="3005640" h="165300" stroke="0">
                      <a:moveTo>
                        <a:pt x="0" y="0"/>
                      </a:moveTo>
                      <a:lnTo>
                        <a:pt x="0" y="165300"/>
                      </a:lnTo>
                      <a:lnTo>
                        <a:pt x="3005640" y="165300"/>
                      </a:lnTo>
                      <a:lnTo>
                        <a:pt x="3005640"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3.43</a:t>
                  </a:r>
                </a:p>
              </p:txBody>
            </p:sp>
          </p:grpSp>
          <p:grpSp>
            <p:nvGrpSpPr>
              <p:cNvPr id="279" name="Groupe 278">
                <a:extLst>
                  <a:ext uri="{FF2B5EF4-FFF2-40B4-BE49-F238E27FC236}">
                    <a16:creationId xmlns:a16="http://schemas.microsoft.com/office/drawing/2014/main" id="{85CCB932-C64E-40FD-8EA9-ECEC4561E63B}"/>
                  </a:ext>
                </a:extLst>
              </p:cNvPr>
              <p:cNvGrpSpPr/>
              <p:nvPr/>
            </p:nvGrpSpPr>
            <p:grpSpPr>
              <a:xfrm>
                <a:off x="3266625" y="2530487"/>
                <a:ext cx="4381400" cy="165300"/>
                <a:chOff x="3266625" y="2530487"/>
                <a:chExt cx="4381400" cy="165300"/>
              </a:xfrm>
            </p:grpSpPr>
            <p:sp>
              <p:nvSpPr>
                <p:cNvPr id="288" name="Forme libre : forme 287">
                  <a:extLst>
                    <a:ext uri="{FF2B5EF4-FFF2-40B4-BE49-F238E27FC236}">
                      <a16:creationId xmlns:a16="http://schemas.microsoft.com/office/drawing/2014/main" id="{E46A5B2A-8B21-4E9B-A6AF-C91CE8407469}"/>
                    </a:ext>
                  </a:extLst>
                </p:cNvPr>
                <p:cNvSpPr/>
                <p:nvPr/>
              </p:nvSpPr>
              <p:spPr>
                <a:xfrm>
                  <a:off x="3266625" y="2530487"/>
                  <a:ext cx="2821622" cy="165300"/>
                </a:xfrm>
                <a:custGeom>
                  <a:avLst/>
                  <a:gdLst>
                    <a:gd name="rtl" fmla="*/ 2859622 w 2821622"/>
                    <a:gd name="rtt" fmla="*/ -8550 h 165300"/>
                    <a:gd name="rtr" fmla="*/ 3125622 w 2821622"/>
                    <a:gd name="rtb" fmla="*/ 173850 h 165300"/>
                  </a:gdLst>
                  <a:ahLst/>
                  <a:cxnLst/>
                  <a:rect l="rtl" t="rtt" r="rtr" b="rtb"/>
                  <a:pathLst>
                    <a:path w="2821622" h="165300" stroke="0">
                      <a:moveTo>
                        <a:pt x="0" y="0"/>
                      </a:moveTo>
                      <a:lnTo>
                        <a:pt x="0" y="165300"/>
                      </a:lnTo>
                      <a:lnTo>
                        <a:pt x="2821622" y="165300"/>
                      </a:lnTo>
                      <a:lnTo>
                        <a:pt x="2821622"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3.22</a:t>
                  </a:r>
                </a:p>
              </p:txBody>
            </p:sp>
          </p:grpSp>
          <p:grpSp>
            <p:nvGrpSpPr>
              <p:cNvPr id="280" name="Groupe 279">
                <a:extLst>
                  <a:ext uri="{FF2B5EF4-FFF2-40B4-BE49-F238E27FC236}">
                    <a16:creationId xmlns:a16="http://schemas.microsoft.com/office/drawing/2014/main" id="{8D1BF195-52FA-4495-B81F-BF5AF015ACFD}"/>
                  </a:ext>
                </a:extLst>
              </p:cNvPr>
              <p:cNvGrpSpPr/>
              <p:nvPr/>
            </p:nvGrpSpPr>
            <p:grpSpPr>
              <a:xfrm>
                <a:off x="3266625" y="2310087"/>
                <a:ext cx="2821622" cy="165300"/>
                <a:chOff x="3266625" y="2310087"/>
                <a:chExt cx="2821622" cy="165300"/>
              </a:xfrm>
            </p:grpSpPr>
            <p:sp>
              <p:nvSpPr>
                <p:cNvPr id="287" name="Forme libre : forme 286">
                  <a:extLst>
                    <a:ext uri="{FF2B5EF4-FFF2-40B4-BE49-F238E27FC236}">
                      <a16:creationId xmlns:a16="http://schemas.microsoft.com/office/drawing/2014/main" id="{247D2EF3-9284-4C34-A77F-A1589027A27D}"/>
                    </a:ext>
                  </a:extLst>
                </p:cNvPr>
                <p:cNvSpPr/>
                <p:nvPr/>
              </p:nvSpPr>
              <p:spPr>
                <a:xfrm>
                  <a:off x="3266625" y="2310087"/>
                  <a:ext cx="2821622" cy="165300"/>
                </a:xfrm>
                <a:custGeom>
                  <a:avLst/>
                  <a:gdLst>
                    <a:gd name="rtl" fmla="*/ 2859622 w 2821622"/>
                    <a:gd name="rtt" fmla="*/ -8550 h 165300"/>
                    <a:gd name="rtr" fmla="*/ 3125622 w 2821622"/>
                    <a:gd name="rtb" fmla="*/ 173850 h 165300"/>
                  </a:gdLst>
                  <a:ahLst/>
                  <a:cxnLst/>
                  <a:rect l="rtl" t="rtt" r="rtr" b="rtb"/>
                  <a:pathLst>
                    <a:path w="2821622" h="165300" stroke="0">
                      <a:moveTo>
                        <a:pt x="0" y="0"/>
                      </a:moveTo>
                      <a:lnTo>
                        <a:pt x="0" y="165300"/>
                      </a:lnTo>
                      <a:lnTo>
                        <a:pt x="2821622" y="165300"/>
                      </a:lnTo>
                      <a:lnTo>
                        <a:pt x="2821622"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3.22</a:t>
                  </a:r>
                </a:p>
              </p:txBody>
            </p:sp>
          </p:grpSp>
          <p:grpSp>
            <p:nvGrpSpPr>
              <p:cNvPr id="281" name="Groupe 280">
                <a:extLst>
                  <a:ext uri="{FF2B5EF4-FFF2-40B4-BE49-F238E27FC236}">
                    <a16:creationId xmlns:a16="http://schemas.microsoft.com/office/drawing/2014/main" id="{8B426D9C-AB79-4E58-BDBF-63E606C5F89A}"/>
                  </a:ext>
                </a:extLst>
              </p:cNvPr>
              <p:cNvGrpSpPr/>
              <p:nvPr/>
            </p:nvGrpSpPr>
            <p:grpSpPr>
              <a:xfrm>
                <a:off x="3266625" y="2089687"/>
                <a:ext cx="2821622" cy="165300"/>
                <a:chOff x="3266625" y="2089687"/>
                <a:chExt cx="2821622" cy="165300"/>
              </a:xfrm>
            </p:grpSpPr>
            <p:sp>
              <p:nvSpPr>
                <p:cNvPr id="286" name="Forme libre : forme 285">
                  <a:extLst>
                    <a:ext uri="{FF2B5EF4-FFF2-40B4-BE49-F238E27FC236}">
                      <a16:creationId xmlns:a16="http://schemas.microsoft.com/office/drawing/2014/main" id="{ACD1A761-9270-4449-A9BB-CAB3DB6C7A61}"/>
                    </a:ext>
                  </a:extLst>
                </p:cNvPr>
                <p:cNvSpPr/>
                <p:nvPr/>
              </p:nvSpPr>
              <p:spPr>
                <a:xfrm>
                  <a:off x="3266625" y="2089687"/>
                  <a:ext cx="2821622" cy="165300"/>
                </a:xfrm>
                <a:custGeom>
                  <a:avLst/>
                  <a:gdLst>
                    <a:gd name="rtl" fmla="*/ 2859622 w 2821622"/>
                    <a:gd name="rtt" fmla="*/ -8550 h 165300"/>
                    <a:gd name="rtr" fmla="*/ 3125622 w 2821622"/>
                    <a:gd name="rtb" fmla="*/ 173850 h 165300"/>
                  </a:gdLst>
                  <a:ahLst/>
                  <a:cxnLst/>
                  <a:rect l="rtl" t="rtt" r="rtr" b="rtb"/>
                  <a:pathLst>
                    <a:path w="2821622" h="165300" stroke="0">
                      <a:moveTo>
                        <a:pt x="0" y="0"/>
                      </a:moveTo>
                      <a:lnTo>
                        <a:pt x="0" y="165300"/>
                      </a:lnTo>
                      <a:lnTo>
                        <a:pt x="2821622" y="165300"/>
                      </a:lnTo>
                      <a:lnTo>
                        <a:pt x="2821622"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3.22</a:t>
                  </a:r>
                </a:p>
              </p:txBody>
            </p:sp>
          </p:grpSp>
          <p:grpSp>
            <p:nvGrpSpPr>
              <p:cNvPr id="282" name="Groupe 281">
                <a:extLst>
                  <a:ext uri="{FF2B5EF4-FFF2-40B4-BE49-F238E27FC236}">
                    <a16:creationId xmlns:a16="http://schemas.microsoft.com/office/drawing/2014/main" id="{B15669D5-A6F8-4717-884E-2F6FFD205992}"/>
                  </a:ext>
                </a:extLst>
              </p:cNvPr>
              <p:cNvGrpSpPr/>
              <p:nvPr/>
            </p:nvGrpSpPr>
            <p:grpSpPr>
              <a:xfrm>
                <a:off x="3266625" y="1869287"/>
                <a:ext cx="2707705" cy="165300"/>
                <a:chOff x="3266625" y="1869287"/>
                <a:chExt cx="2707705" cy="165300"/>
              </a:xfrm>
            </p:grpSpPr>
            <p:sp>
              <p:nvSpPr>
                <p:cNvPr id="285" name="Forme libre : forme 284">
                  <a:extLst>
                    <a:ext uri="{FF2B5EF4-FFF2-40B4-BE49-F238E27FC236}">
                      <a16:creationId xmlns:a16="http://schemas.microsoft.com/office/drawing/2014/main" id="{DDAA1E0B-5122-4053-AC1B-279BEEDFC41E}"/>
                    </a:ext>
                  </a:extLst>
                </p:cNvPr>
                <p:cNvSpPr/>
                <p:nvPr/>
              </p:nvSpPr>
              <p:spPr>
                <a:xfrm>
                  <a:off x="3266625" y="1869287"/>
                  <a:ext cx="2707705" cy="165300"/>
                </a:xfrm>
                <a:custGeom>
                  <a:avLst/>
                  <a:gdLst>
                    <a:gd name="rtl" fmla="*/ 2745705 w 2707705"/>
                    <a:gd name="rtt" fmla="*/ -8550 h 165300"/>
                    <a:gd name="rtr" fmla="*/ 3011705 w 2707705"/>
                    <a:gd name="rtb" fmla="*/ 173850 h 165300"/>
                  </a:gdLst>
                  <a:ahLst/>
                  <a:cxnLst/>
                  <a:rect l="rtl" t="rtt" r="rtr" b="rtb"/>
                  <a:pathLst>
                    <a:path w="2707705" h="165300" stroke="0">
                      <a:moveTo>
                        <a:pt x="0" y="0"/>
                      </a:moveTo>
                      <a:lnTo>
                        <a:pt x="0" y="165300"/>
                      </a:lnTo>
                      <a:lnTo>
                        <a:pt x="2707705" y="165300"/>
                      </a:lnTo>
                      <a:lnTo>
                        <a:pt x="2707705"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3.09</a:t>
                  </a:r>
                </a:p>
              </p:txBody>
            </p:sp>
          </p:grpSp>
          <p:grpSp>
            <p:nvGrpSpPr>
              <p:cNvPr id="283" name="Groupe 282">
                <a:extLst>
                  <a:ext uri="{FF2B5EF4-FFF2-40B4-BE49-F238E27FC236}">
                    <a16:creationId xmlns:a16="http://schemas.microsoft.com/office/drawing/2014/main" id="{4530847B-0E28-4F30-9BE8-778C2E15134D}"/>
                  </a:ext>
                </a:extLst>
              </p:cNvPr>
              <p:cNvGrpSpPr/>
              <p:nvPr/>
            </p:nvGrpSpPr>
            <p:grpSpPr>
              <a:xfrm>
                <a:off x="3266625" y="1648887"/>
                <a:ext cx="2549975" cy="165300"/>
                <a:chOff x="3266625" y="1648887"/>
                <a:chExt cx="2549975" cy="165300"/>
              </a:xfrm>
            </p:grpSpPr>
            <p:sp>
              <p:nvSpPr>
                <p:cNvPr id="284" name="Forme libre : forme 283">
                  <a:extLst>
                    <a:ext uri="{FF2B5EF4-FFF2-40B4-BE49-F238E27FC236}">
                      <a16:creationId xmlns:a16="http://schemas.microsoft.com/office/drawing/2014/main" id="{9741A24C-EC12-402A-A8F4-5A2F687781B7}"/>
                    </a:ext>
                  </a:extLst>
                </p:cNvPr>
                <p:cNvSpPr/>
                <p:nvPr/>
              </p:nvSpPr>
              <p:spPr>
                <a:xfrm>
                  <a:off x="3266625" y="1648887"/>
                  <a:ext cx="2549975" cy="165300"/>
                </a:xfrm>
                <a:custGeom>
                  <a:avLst/>
                  <a:gdLst>
                    <a:gd name="rtl" fmla="*/ 2587975 w 2549975"/>
                    <a:gd name="rtt" fmla="*/ -8550 h 165300"/>
                    <a:gd name="rtr" fmla="*/ 2853975 w 2549975"/>
                    <a:gd name="rtb" fmla="*/ 173850 h 165300"/>
                  </a:gdLst>
                  <a:ahLst/>
                  <a:cxnLst/>
                  <a:rect l="rtl" t="rtt" r="rtr" b="rtb"/>
                  <a:pathLst>
                    <a:path w="2549975" h="165300" stroke="0">
                      <a:moveTo>
                        <a:pt x="0" y="0"/>
                      </a:moveTo>
                      <a:lnTo>
                        <a:pt x="0" y="165300"/>
                      </a:lnTo>
                      <a:lnTo>
                        <a:pt x="2549975" y="165300"/>
                      </a:lnTo>
                      <a:lnTo>
                        <a:pt x="2549975" y="0"/>
                      </a:lnTo>
                      <a:lnTo>
                        <a:pt x="0" y="0"/>
                      </a:lnTo>
                      <a:close/>
                    </a:path>
                  </a:pathLst>
                </a:custGeom>
                <a:solidFill>
                  <a:schemeClr val="bg2"/>
                </a:solidFill>
                <a:ln w="7600" cap="flat">
                  <a:solidFill>
                    <a:srgbClr val="000000"/>
                  </a:solidFill>
                  <a:miter/>
                </a:ln>
              </p:spPr>
              <p:txBody>
                <a:bodyPr wrap="none" lIns="0" tIns="0" rIns="0" bIns="0" rtlCol="0" anchor="ctr"/>
                <a:lstStyle/>
                <a:p>
                  <a:pPr algn="ctr"/>
                  <a:r>
                    <a:rPr sz="1000" dirty="0">
                      <a:solidFill>
                        <a:srgbClr val="E37557"/>
                      </a:solidFill>
                      <a:latin typeface="Arial"/>
                    </a:rPr>
                    <a:t>2.91</a:t>
                  </a:r>
                </a:p>
              </p:txBody>
            </p:sp>
          </p:grpSp>
        </p:grpSp>
      </p:grpSp>
      <p:sp>
        <p:nvSpPr>
          <p:cNvPr id="187" name="ZoneTexte 186">
            <a:extLst>
              <a:ext uri="{FF2B5EF4-FFF2-40B4-BE49-F238E27FC236}">
                <a16:creationId xmlns:a16="http://schemas.microsoft.com/office/drawing/2014/main" id="{D79A94A6-C7BF-463B-B743-E2E9A741F669}"/>
              </a:ext>
            </a:extLst>
          </p:cNvPr>
          <p:cNvSpPr txBox="1"/>
          <p:nvPr/>
        </p:nvSpPr>
        <p:spPr>
          <a:xfrm>
            <a:off x="123942" y="6084929"/>
            <a:ext cx="6622314" cy="729430"/>
          </a:xfrm>
          <a:prstGeom prst="rect">
            <a:avLst/>
          </a:prstGeom>
          <a:noFill/>
        </p:spPr>
        <p:txBody>
          <a:bodyPr wrap="square">
            <a:spAutoFit/>
          </a:bodyPr>
          <a:lstStyle/>
          <a:p>
            <a:pPr>
              <a:lnSpc>
                <a:spcPct val="115000"/>
              </a:lnSpc>
            </a:pPr>
            <a:r>
              <a:rPr lang="fr-FR" sz="1200" b="1" i="1" dirty="0">
                <a:solidFill>
                  <a:schemeClr val="bg2">
                    <a:lumMod val="50000"/>
                  </a:schemeClr>
                </a:solidFill>
                <a:latin typeface="Calibri" panose="020F0502020204030204" pitchFamily="34" charset="0"/>
                <a:ea typeface="Times New Roman" panose="02020603050405020304" pitchFamily="18" charset="0"/>
              </a:rPr>
              <a:t>Légende* </a:t>
            </a:r>
            <a:r>
              <a:rPr lang="fr-FR" sz="1200" i="1" dirty="0">
                <a:solidFill>
                  <a:schemeClr val="bg2">
                    <a:lumMod val="50000"/>
                  </a:schemeClr>
                </a:solidFill>
                <a:latin typeface="Calibri" panose="020F0502020204030204" pitchFamily="34" charset="0"/>
                <a:ea typeface="Times New Roman" panose="02020603050405020304" pitchFamily="18" charset="0"/>
              </a:rPr>
              <a:t>La moyenne est évaluée selon un s</a:t>
            </a:r>
            <a:r>
              <a:rPr lang="fr-FR" sz="1200" i="1" dirty="0">
                <a:solidFill>
                  <a:schemeClr val="bg2">
                    <a:lumMod val="50000"/>
                  </a:schemeClr>
                </a:solidFill>
                <a:effectLst/>
                <a:latin typeface="Calibri" panose="020F0502020204030204" pitchFamily="34" charset="0"/>
                <a:ea typeface="Times New Roman" panose="02020603050405020304" pitchFamily="18" charset="0"/>
              </a:rPr>
              <a:t>core de probalilité de 0 (improbable) à 5 (certain) </a:t>
            </a:r>
          </a:p>
          <a:p>
            <a:pPr>
              <a:lnSpc>
                <a:spcPct val="115000"/>
              </a:lnSpc>
            </a:pPr>
            <a:r>
              <a:rPr lang="fr-FR" sz="1200" b="1" dirty="0">
                <a:solidFill>
                  <a:schemeClr val="bg2">
                    <a:lumMod val="50000"/>
                  </a:schemeClr>
                </a:solidFill>
                <a:effectLst/>
                <a:latin typeface="Calibri" panose="020F0502020204030204" pitchFamily="34" charset="0"/>
                <a:ea typeface="Times New Roman" panose="02020603050405020304" pitchFamily="18" charset="0"/>
              </a:rPr>
              <a:t>Lecture du graphique</a:t>
            </a:r>
            <a:r>
              <a:rPr lang="fr-FR" sz="1200" b="1" dirty="0">
                <a:solidFill>
                  <a:schemeClr val="bg2">
                    <a:lumMod val="50000"/>
                  </a:schemeClr>
                </a:solidFill>
                <a:latin typeface="Calibri" panose="020F0502020204030204" pitchFamily="34" charset="0"/>
                <a:ea typeface="Times New Roman" panose="02020603050405020304" pitchFamily="18" charset="0"/>
              </a:rPr>
              <a:t> </a:t>
            </a:r>
            <a:r>
              <a:rPr lang="fr-FR" sz="1200" dirty="0">
                <a:solidFill>
                  <a:schemeClr val="bg2">
                    <a:lumMod val="50000"/>
                  </a:schemeClr>
                </a:solidFill>
                <a:latin typeface="Calibri" panose="020F0502020204030204" pitchFamily="34" charset="0"/>
                <a:ea typeface="Times New Roman" panose="02020603050405020304" pitchFamily="18" charset="0"/>
              </a:rPr>
              <a:t>:  </a:t>
            </a:r>
            <a:r>
              <a:rPr lang="fr-FR" sz="1200" i="1" dirty="0">
                <a:solidFill>
                  <a:schemeClr val="bg2">
                    <a:lumMod val="50000"/>
                  </a:schemeClr>
                </a:solidFill>
                <a:latin typeface="Calibri" panose="020F0502020204030204" pitchFamily="34" charset="0"/>
                <a:ea typeface="Times New Roman" panose="02020603050405020304" pitchFamily="18" charset="0"/>
              </a:rPr>
              <a:t>« le score de 4,04/5 correspond à une forte probabilité perçue que l’adoption des technologies intelligentes entraine une adaptation des salariés plus importante dans les 3 ans ». </a:t>
            </a:r>
            <a:endParaRPr lang="fr-FR" sz="1200" i="1"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69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5848" y="0"/>
            <a:ext cx="5996152"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a:extLst>
              <a:ext uri="{FF2B5EF4-FFF2-40B4-BE49-F238E27FC236}">
                <a16:creationId xmlns:a16="http://schemas.microsoft.com/office/drawing/2014/main" id="{E2745E1D-A063-DE4F-9351-AA2689DCC243}"/>
              </a:ext>
            </a:extLst>
          </p:cNvPr>
          <p:cNvSpPr>
            <a:spLocks noGrp="1"/>
          </p:cNvSpPr>
          <p:nvPr>
            <p:ph type="title"/>
          </p:nvPr>
        </p:nvSpPr>
        <p:spPr>
          <a:xfrm>
            <a:off x="312993" y="368844"/>
            <a:ext cx="5650671" cy="1151606"/>
          </a:xfrm>
        </p:spPr>
        <p:txBody>
          <a:bodyPr>
            <a:noAutofit/>
          </a:bodyPr>
          <a:lstStyle/>
          <a:p>
            <a:pPr algn="ctr"/>
            <a:r>
              <a:rPr lang="fr-BE" sz="2800" b="1" dirty="0">
                <a:solidFill>
                  <a:schemeClr val="accent1">
                    <a:lumMod val="50000"/>
                  </a:schemeClr>
                </a:solidFill>
                <a:latin typeface="+mn-lt"/>
              </a:rPr>
              <a:t>Comment chaque profil perçoit      les conséquences de l’adoption technologique prévue dans les 3 ans</a:t>
            </a:r>
            <a:endParaRPr lang="fr-FR" sz="2800" b="1" dirty="0">
              <a:solidFill>
                <a:schemeClr val="accent1">
                  <a:lumMod val="50000"/>
                </a:schemeClr>
              </a:solidFill>
              <a:latin typeface="+mn-lt"/>
            </a:endParaRPr>
          </a:p>
        </p:txBody>
      </p:sp>
      <p:sp>
        <p:nvSpPr>
          <p:cNvPr id="10" name="Titre 1">
            <a:extLst>
              <a:ext uri="{FF2B5EF4-FFF2-40B4-BE49-F238E27FC236}">
                <a16:creationId xmlns:a16="http://schemas.microsoft.com/office/drawing/2014/main" id="{A48E66C6-5EF9-D247-890F-A6AE01E71D8D}"/>
              </a:ext>
            </a:extLst>
          </p:cNvPr>
          <p:cNvSpPr txBox="1">
            <a:spLocks/>
          </p:cNvSpPr>
          <p:nvPr/>
        </p:nvSpPr>
        <p:spPr>
          <a:xfrm>
            <a:off x="6573817" y="454646"/>
            <a:ext cx="5189854" cy="980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solidFill>
                  <a:schemeClr val="bg1"/>
                </a:solidFill>
                <a:latin typeface="+mn-lt"/>
              </a:rPr>
              <a:t>Comment chaque profil voit l’intelligence artificielle (IA)</a:t>
            </a:r>
          </a:p>
        </p:txBody>
      </p:sp>
      <p:sp>
        <p:nvSpPr>
          <p:cNvPr id="11" name="ZoneTexte 10">
            <a:extLst>
              <a:ext uri="{FF2B5EF4-FFF2-40B4-BE49-F238E27FC236}">
                <a16:creationId xmlns:a16="http://schemas.microsoft.com/office/drawing/2014/main" id="{04609E2E-6548-4333-8E60-45C0E53EA122}"/>
              </a:ext>
            </a:extLst>
          </p:cNvPr>
          <p:cNvSpPr txBox="1"/>
          <p:nvPr/>
        </p:nvSpPr>
        <p:spPr>
          <a:xfrm>
            <a:off x="7180514" y="6431666"/>
            <a:ext cx="4497126" cy="324384"/>
          </a:xfrm>
          <a:prstGeom prst="rect">
            <a:avLst/>
          </a:prstGeom>
          <a:noFill/>
        </p:spPr>
        <p:txBody>
          <a:bodyPr wrap="square">
            <a:spAutoFit/>
          </a:bodyPr>
          <a:lstStyle/>
          <a:p>
            <a:pPr algn="just">
              <a:lnSpc>
                <a:spcPct val="115000"/>
              </a:lnSpc>
            </a:pPr>
            <a:r>
              <a:rPr lang="fr-FR" sz="1400" dirty="0">
                <a:solidFill>
                  <a:schemeClr val="bg2">
                    <a:lumMod val="75000"/>
                  </a:schemeClr>
                </a:solidFill>
                <a:latin typeface="Calibri" panose="020F0502020204030204" pitchFamily="34" charset="0"/>
                <a:ea typeface="Times New Roman" panose="02020603050405020304" pitchFamily="18" charset="0"/>
              </a:rPr>
              <a:t>Perception de l’IA : une explication des écarts d’adoption. </a:t>
            </a:r>
            <a:endParaRPr lang="fr-FR" sz="1400" dirty="0">
              <a:solidFill>
                <a:schemeClr val="bg2">
                  <a:lumMod val="75000"/>
                </a:schemeClr>
              </a:solidFill>
              <a:effectLst/>
              <a:latin typeface="Times New Roman" panose="0202060305040502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1E15BAE9-AA18-694B-AF74-ECB1297F8A6E}"/>
              </a:ext>
            </a:extLst>
          </p:cNvPr>
          <p:cNvPicPr>
            <a:picLocks noChangeAspect="1"/>
          </p:cNvPicPr>
          <p:nvPr/>
        </p:nvPicPr>
        <p:blipFill rotWithShape="1">
          <a:blip r:embed="rId3"/>
          <a:srcRect r="23257" b="12374"/>
          <a:stretch/>
        </p:blipFill>
        <p:spPr>
          <a:xfrm>
            <a:off x="6789136" y="3455930"/>
            <a:ext cx="4364278" cy="2943787"/>
          </a:xfrm>
          <a:prstGeom prst="rect">
            <a:avLst/>
          </a:prstGeom>
        </p:spPr>
      </p:pic>
      <p:sp>
        <p:nvSpPr>
          <p:cNvPr id="15" name="Ellipse 14">
            <a:extLst>
              <a:ext uri="{FF2B5EF4-FFF2-40B4-BE49-F238E27FC236}">
                <a16:creationId xmlns:a16="http://schemas.microsoft.com/office/drawing/2014/main" id="{F201F3DF-5773-468F-B8C4-84F991E9D6AB}"/>
              </a:ext>
            </a:extLst>
          </p:cNvPr>
          <p:cNvSpPr/>
          <p:nvPr/>
        </p:nvSpPr>
        <p:spPr>
          <a:xfrm>
            <a:off x="7928621" y="4595957"/>
            <a:ext cx="391299" cy="828244"/>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 name="Ellipse 15">
            <a:extLst>
              <a:ext uri="{FF2B5EF4-FFF2-40B4-BE49-F238E27FC236}">
                <a16:creationId xmlns:a16="http://schemas.microsoft.com/office/drawing/2014/main" id="{0831FCFC-1B0B-B848-93FF-C69B9E088726}"/>
              </a:ext>
            </a:extLst>
          </p:cNvPr>
          <p:cNvSpPr/>
          <p:nvPr/>
        </p:nvSpPr>
        <p:spPr>
          <a:xfrm>
            <a:off x="10161127" y="3627075"/>
            <a:ext cx="307239" cy="207880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Ellipse 16">
            <a:extLst>
              <a:ext uri="{FF2B5EF4-FFF2-40B4-BE49-F238E27FC236}">
                <a16:creationId xmlns:a16="http://schemas.microsoft.com/office/drawing/2014/main" id="{48FBF017-901A-9D43-9E73-0B20677CFE72}"/>
              </a:ext>
            </a:extLst>
          </p:cNvPr>
          <p:cNvSpPr/>
          <p:nvPr/>
        </p:nvSpPr>
        <p:spPr>
          <a:xfrm>
            <a:off x="9105778" y="3429000"/>
            <a:ext cx="307239" cy="49135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20" name="Image 19" descr="Une image contenant texte&#10;&#10;Description générée automatiquement">
            <a:extLst>
              <a:ext uri="{FF2B5EF4-FFF2-40B4-BE49-F238E27FC236}">
                <a16:creationId xmlns:a16="http://schemas.microsoft.com/office/drawing/2014/main" id="{4F219C67-3B92-F44A-9265-9C41E0451A22}"/>
              </a:ext>
            </a:extLst>
          </p:cNvPr>
          <p:cNvPicPr>
            <a:picLocks noChangeAspect="1"/>
          </p:cNvPicPr>
          <p:nvPr/>
        </p:nvPicPr>
        <p:blipFill>
          <a:blip r:embed="rId4"/>
          <a:stretch>
            <a:fillRect/>
          </a:stretch>
        </p:blipFill>
        <p:spPr>
          <a:xfrm>
            <a:off x="10516291" y="2991910"/>
            <a:ext cx="1364429" cy="635165"/>
          </a:xfrm>
          <a:prstGeom prst="rect">
            <a:avLst/>
          </a:prstGeom>
        </p:spPr>
      </p:pic>
      <p:pic>
        <p:nvPicPr>
          <p:cNvPr id="23" name="Image 22">
            <a:extLst>
              <a:ext uri="{FF2B5EF4-FFF2-40B4-BE49-F238E27FC236}">
                <a16:creationId xmlns:a16="http://schemas.microsoft.com/office/drawing/2014/main" id="{17EF3D5F-FE0A-1D47-973A-EE7EC9278B26}"/>
              </a:ext>
            </a:extLst>
          </p:cNvPr>
          <p:cNvPicPr>
            <a:picLocks noChangeAspect="1"/>
          </p:cNvPicPr>
          <p:nvPr/>
        </p:nvPicPr>
        <p:blipFill rotWithShape="1">
          <a:blip r:embed="rId5"/>
          <a:srcRect r="25109"/>
          <a:stretch/>
        </p:blipFill>
        <p:spPr>
          <a:xfrm>
            <a:off x="114336" y="2421927"/>
            <a:ext cx="4846043" cy="3803908"/>
          </a:xfrm>
          <a:prstGeom prst="rect">
            <a:avLst/>
          </a:prstGeom>
        </p:spPr>
      </p:pic>
      <p:pic>
        <p:nvPicPr>
          <p:cNvPr id="25" name="Image 24">
            <a:extLst>
              <a:ext uri="{FF2B5EF4-FFF2-40B4-BE49-F238E27FC236}">
                <a16:creationId xmlns:a16="http://schemas.microsoft.com/office/drawing/2014/main" id="{635EC68E-65F4-D64A-8867-6D8655C9B827}"/>
              </a:ext>
            </a:extLst>
          </p:cNvPr>
          <p:cNvPicPr>
            <a:picLocks noChangeAspect="1"/>
          </p:cNvPicPr>
          <p:nvPr/>
        </p:nvPicPr>
        <p:blipFill>
          <a:blip r:embed="rId6"/>
          <a:stretch>
            <a:fillRect/>
          </a:stretch>
        </p:blipFill>
        <p:spPr>
          <a:xfrm>
            <a:off x="4295575" y="1931926"/>
            <a:ext cx="1668090" cy="980002"/>
          </a:xfrm>
          <a:prstGeom prst="rect">
            <a:avLst/>
          </a:prstGeom>
        </p:spPr>
      </p:pic>
      <p:sp>
        <p:nvSpPr>
          <p:cNvPr id="14" name="Rectangle 13">
            <a:extLst>
              <a:ext uri="{FF2B5EF4-FFF2-40B4-BE49-F238E27FC236}">
                <a16:creationId xmlns:a16="http://schemas.microsoft.com/office/drawing/2014/main" id="{7E15A313-DD75-48CB-9A3B-CC7950CFFAA5}"/>
              </a:ext>
            </a:extLst>
          </p:cNvPr>
          <p:cNvSpPr/>
          <p:nvPr/>
        </p:nvSpPr>
        <p:spPr>
          <a:xfrm>
            <a:off x="6844440" y="1740028"/>
            <a:ext cx="4648607" cy="11005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fr-BE" dirty="0">
                <a:solidFill>
                  <a:srgbClr val="FFFF00"/>
                </a:solidFill>
              </a:rPr>
              <a:t>Les </a:t>
            </a:r>
            <a:r>
              <a:rPr lang="fr-BE" u="sng" dirty="0">
                <a:solidFill>
                  <a:srgbClr val="FFFF00"/>
                </a:solidFill>
              </a:rPr>
              <a:t>innovateurs</a:t>
            </a:r>
            <a:r>
              <a:rPr lang="fr-BE" dirty="0">
                <a:solidFill>
                  <a:srgbClr val="FFFF00"/>
                </a:solidFill>
              </a:rPr>
              <a:t> ont une vision positive de l’IA</a:t>
            </a:r>
          </a:p>
          <a:p>
            <a:pPr marL="171450" indent="-171450" algn="just">
              <a:buFont typeface="Arial" panose="020B0604020202020204" pitchFamily="34" charset="0"/>
              <a:buChar char="•"/>
            </a:pPr>
            <a:r>
              <a:rPr lang="fr-BE" dirty="0">
                <a:solidFill>
                  <a:srgbClr val="FFFF00"/>
                </a:solidFill>
              </a:rPr>
              <a:t>Les </a:t>
            </a:r>
            <a:r>
              <a:rPr lang="fr-BE" u="sng" dirty="0">
                <a:solidFill>
                  <a:srgbClr val="FFFF00"/>
                </a:solidFill>
              </a:rPr>
              <a:t>modérés</a:t>
            </a:r>
            <a:r>
              <a:rPr lang="fr-BE" dirty="0">
                <a:solidFill>
                  <a:srgbClr val="FFFF00"/>
                </a:solidFill>
              </a:rPr>
              <a:t> considèrent l’IA fort compliquée</a:t>
            </a:r>
          </a:p>
          <a:p>
            <a:pPr marL="171450" indent="-171450" algn="just">
              <a:buFont typeface="Arial" panose="020B0604020202020204" pitchFamily="34" charset="0"/>
              <a:buChar char="•"/>
            </a:pPr>
            <a:r>
              <a:rPr lang="fr-BE" dirty="0">
                <a:solidFill>
                  <a:srgbClr val="FFFF00"/>
                </a:solidFill>
              </a:rPr>
              <a:t>Les </a:t>
            </a:r>
            <a:r>
              <a:rPr lang="fr-BE" u="sng" dirty="0">
                <a:solidFill>
                  <a:srgbClr val="FFFF00"/>
                </a:solidFill>
              </a:rPr>
              <a:t>gestionnaires</a:t>
            </a:r>
            <a:r>
              <a:rPr lang="fr-BE" dirty="0">
                <a:solidFill>
                  <a:srgbClr val="FFFF00"/>
                </a:solidFill>
              </a:rPr>
              <a:t> considèrent l’IA comme fort compliquée mais peu faillible </a:t>
            </a:r>
          </a:p>
        </p:txBody>
      </p:sp>
      <p:sp>
        <p:nvSpPr>
          <p:cNvPr id="19" name="ZoneTexte 18">
            <a:extLst>
              <a:ext uri="{FF2B5EF4-FFF2-40B4-BE49-F238E27FC236}">
                <a16:creationId xmlns:a16="http://schemas.microsoft.com/office/drawing/2014/main" id="{133E3D72-579E-40F8-912C-01CE609AEC4B}"/>
              </a:ext>
            </a:extLst>
          </p:cNvPr>
          <p:cNvSpPr txBox="1"/>
          <p:nvPr/>
        </p:nvSpPr>
        <p:spPr>
          <a:xfrm>
            <a:off x="702783" y="6225835"/>
            <a:ext cx="4239160" cy="587853"/>
          </a:xfrm>
          <a:prstGeom prst="rect">
            <a:avLst/>
          </a:prstGeom>
          <a:noFill/>
        </p:spPr>
        <p:txBody>
          <a:bodyPr wrap="square">
            <a:spAutoFit/>
          </a:bodyPr>
          <a:lstStyle/>
          <a:p>
            <a:pPr algn="just">
              <a:lnSpc>
                <a:spcPct val="115000"/>
              </a:lnSpc>
            </a:pPr>
            <a:r>
              <a:rPr lang="fr-FR" sz="1400" i="1" dirty="0">
                <a:solidFill>
                  <a:schemeClr val="bg2">
                    <a:lumMod val="50000"/>
                  </a:schemeClr>
                </a:solidFill>
                <a:latin typeface="Calibri" panose="020F0502020204030204" pitchFamily="34" charset="0"/>
                <a:ea typeface="Times New Roman" panose="02020603050405020304" pitchFamily="18" charset="0"/>
              </a:rPr>
              <a:t>Moyenne évaluée selon un s</a:t>
            </a:r>
            <a:r>
              <a:rPr lang="fr-FR" sz="1400" i="1" dirty="0">
                <a:solidFill>
                  <a:schemeClr val="bg2">
                    <a:lumMod val="50000"/>
                  </a:schemeClr>
                </a:solidFill>
                <a:effectLst/>
                <a:latin typeface="Calibri" panose="020F0502020204030204" pitchFamily="34" charset="0"/>
                <a:ea typeface="Times New Roman" panose="02020603050405020304" pitchFamily="18" charset="0"/>
              </a:rPr>
              <a:t>core de </a:t>
            </a:r>
            <a:r>
              <a:rPr lang="fr-FR" sz="1400" i="1" dirty="0" err="1">
                <a:solidFill>
                  <a:schemeClr val="bg2">
                    <a:lumMod val="50000"/>
                  </a:schemeClr>
                </a:solidFill>
                <a:effectLst/>
                <a:latin typeface="Calibri" panose="020F0502020204030204" pitchFamily="34" charset="0"/>
                <a:ea typeface="Times New Roman" panose="02020603050405020304" pitchFamily="18" charset="0"/>
              </a:rPr>
              <a:t>probalilité</a:t>
            </a:r>
            <a:r>
              <a:rPr lang="fr-FR" sz="1400" i="1" dirty="0">
                <a:solidFill>
                  <a:schemeClr val="bg2">
                    <a:lumMod val="50000"/>
                  </a:schemeClr>
                </a:solidFill>
                <a:effectLst/>
                <a:latin typeface="Calibri" panose="020F0502020204030204" pitchFamily="34" charset="0"/>
                <a:ea typeface="Times New Roman" panose="02020603050405020304" pitchFamily="18" charset="0"/>
              </a:rPr>
              <a:t> perçue </a:t>
            </a:r>
          </a:p>
          <a:p>
            <a:pPr algn="just">
              <a:lnSpc>
                <a:spcPct val="115000"/>
              </a:lnSpc>
            </a:pPr>
            <a:r>
              <a:rPr lang="fr-FR" sz="1400" i="1" dirty="0">
                <a:solidFill>
                  <a:schemeClr val="bg2">
                    <a:lumMod val="50000"/>
                  </a:schemeClr>
                </a:solidFill>
                <a:effectLst/>
                <a:latin typeface="Calibri" panose="020F0502020204030204" pitchFamily="34" charset="0"/>
                <a:ea typeface="Times New Roman" panose="02020603050405020304" pitchFamily="18" charset="0"/>
              </a:rPr>
              <a:t>de 0= improbable  à 5=certain </a:t>
            </a:r>
            <a:endParaRPr lang="fr-FR" sz="1400" i="1"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455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80A7AF71-D1C0-4394-AB30-1C8A6986984D}"/>
              </a:ext>
            </a:extLst>
          </p:cNvPr>
          <p:cNvGrpSpPr/>
          <p:nvPr/>
        </p:nvGrpSpPr>
        <p:grpSpPr>
          <a:xfrm>
            <a:off x="122245" y="1700468"/>
            <a:ext cx="7382736" cy="3700902"/>
            <a:chOff x="2055220" y="2682692"/>
            <a:chExt cx="7516633" cy="3763103"/>
          </a:xfrm>
        </p:grpSpPr>
        <p:sp>
          <p:nvSpPr>
            <p:cNvPr id="2" name="Forme libre 62">
              <a:extLst>
                <a:ext uri="{FF2B5EF4-FFF2-40B4-BE49-F238E27FC236}">
                  <a16:creationId xmlns:a16="http://schemas.microsoft.com/office/drawing/2014/main" id="{74F92187-ABB9-4E94-80CB-9EFC3846632B}"/>
                </a:ext>
              </a:extLst>
            </p:cNvPr>
            <p:cNvSpPr/>
            <p:nvPr/>
          </p:nvSpPr>
          <p:spPr>
            <a:xfrm>
              <a:off x="3669255" y="5833397"/>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solidFill>
              <a:schemeClr val="bg1">
                <a:lumMod val="85000"/>
              </a:schemeClr>
            </a:solidFill>
            <a:ln w="7598" cap="flat">
              <a:solidFill>
                <a:srgbClr val="FFE3D9"/>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endParaRPr lang="fr-BE" sz="200" b="1" dirty="0">
                <a:latin typeface="Calibri"/>
              </a:endParaRPr>
            </a:p>
            <a:p>
              <a:pPr algn="ctr">
                <a:defRPr sz="1800" b="0" i="0" u="none" strike="noStrike" kern="0" cap="none" spc="0" baseline="0">
                  <a:solidFill>
                    <a:srgbClr val="000000"/>
                  </a:solidFill>
                  <a:uFillTx/>
                </a:defRPr>
              </a:pPr>
              <a:r>
                <a:rPr lang="fr-BE" sz="2400" b="1" dirty="0">
                  <a:latin typeface="Calibri"/>
                </a:rPr>
                <a:t>8</a:t>
              </a:r>
            </a:p>
          </p:txBody>
        </p:sp>
        <p:sp>
          <p:nvSpPr>
            <p:cNvPr id="3" name="Forme libre 63">
              <a:extLst>
                <a:ext uri="{FF2B5EF4-FFF2-40B4-BE49-F238E27FC236}">
                  <a16:creationId xmlns:a16="http://schemas.microsoft.com/office/drawing/2014/main" id="{A7E28211-2BBA-473C-B927-E94F69138497}"/>
                </a:ext>
              </a:extLst>
            </p:cNvPr>
            <p:cNvSpPr/>
            <p:nvPr/>
          </p:nvSpPr>
          <p:spPr>
            <a:xfrm>
              <a:off x="4857664" y="5833397"/>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solidFill>
              <a:schemeClr val="bg1">
                <a:lumMod val="85000"/>
              </a:schemeClr>
            </a:solidFill>
            <a:ln w="7598" cap="flat">
              <a:solidFill>
                <a:srgbClr val="DEDFF5"/>
              </a:solidFill>
              <a:prstDash val="solid"/>
              <a:miter/>
            </a:ln>
          </p:spPr>
          <p:txBody>
            <a:bodyPr lIns="0" tIns="0" rIns="0" bIns="0"/>
            <a:lstStyle/>
            <a:p>
              <a:endParaRPr lang="fr-FR"/>
            </a:p>
          </p:txBody>
        </p:sp>
        <p:sp>
          <p:nvSpPr>
            <p:cNvPr id="4" name="Forme libre 66">
              <a:extLst>
                <a:ext uri="{FF2B5EF4-FFF2-40B4-BE49-F238E27FC236}">
                  <a16:creationId xmlns:a16="http://schemas.microsoft.com/office/drawing/2014/main" id="{D120304C-C3FE-4B0F-8DDE-721CA84D50EC}"/>
                </a:ext>
              </a:extLst>
            </p:cNvPr>
            <p:cNvSpPr/>
            <p:nvPr/>
          </p:nvSpPr>
          <p:spPr>
            <a:xfrm>
              <a:off x="8422837" y="5833397"/>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solidFill>
              <a:schemeClr val="bg1">
                <a:lumMod val="85000"/>
              </a:schemeClr>
            </a:solidFill>
            <a:ln w="7598" cap="flat">
              <a:solidFill>
                <a:srgbClr val="F9E5C0"/>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grpSp>
          <p:nvGrpSpPr>
            <p:cNvPr id="5" name="Group233">
              <a:extLst>
                <a:ext uri="{FF2B5EF4-FFF2-40B4-BE49-F238E27FC236}">
                  <a16:creationId xmlns:a16="http://schemas.microsoft.com/office/drawing/2014/main" id="{7E5336C8-955C-44A3-B56C-8DC2B8F9649F}"/>
                </a:ext>
              </a:extLst>
            </p:cNvPr>
            <p:cNvGrpSpPr/>
            <p:nvPr/>
          </p:nvGrpSpPr>
          <p:grpSpPr>
            <a:xfrm>
              <a:off x="2073261" y="2682692"/>
              <a:ext cx="7498592" cy="3645769"/>
              <a:chOff x="531220" y="2520580"/>
              <a:chExt cx="7498592" cy="3748235"/>
            </a:xfrm>
            <a:solidFill>
              <a:schemeClr val="bg1">
                <a:lumMod val="85000"/>
              </a:schemeClr>
            </a:solidFill>
          </p:grpSpPr>
          <p:sp>
            <p:nvSpPr>
              <p:cNvPr id="6" name="Forme libre 274">
                <a:extLst>
                  <a:ext uri="{FF2B5EF4-FFF2-40B4-BE49-F238E27FC236}">
                    <a16:creationId xmlns:a16="http://schemas.microsoft.com/office/drawing/2014/main" id="{8A4B58E4-C1AA-4F83-9918-322DDA28826F}"/>
                  </a:ext>
                </a:extLst>
              </p:cNvPr>
              <p:cNvSpPr/>
              <p:nvPr/>
            </p:nvSpPr>
            <p:spPr>
              <a:xfrm>
                <a:off x="6885075" y="5138854"/>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F9E5C0"/>
                </a:solidFill>
                <a:prstDash val="solid"/>
                <a:miter/>
              </a:ln>
            </p:spPr>
            <p:txBody>
              <a:bodyPr lIns="0" tIns="0" rIns="0" bIns="0"/>
              <a:lstStyle/>
              <a:p>
                <a:endParaRPr lang="fr-FR"/>
              </a:p>
            </p:txBody>
          </p:sp>
          <p:sp>
            <p:nvSpPr>
              <p:cNvPr id="7" name="Forme libre 275">
                <a:extLst>
                  <a:ext uri="{FF2B5EF4-FFF2-40B4-BE49-F238E27FC236}">
                    <a16:creationId xmlns:a16="http://schemas.microsoft.com/office/drawing/2014/main" id="{F79E6966-F6BD-40CB-8596-58609CC06F44}"/>
                  </a:ext>
                </a:extLst>
              </p:cNvPr>
              <p:cNvSpPr/>
              <p:nvPr/>
            </p:nvSpPr>
            <p:spPr>
              <a:xfrm>
                <a:off x="6885075" y="448088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F9E5C0"/>
                </a:solidFill>
                <a:prstDash val="solid"/>
                <a:miter/>
              </a:ln>
            </p:spPr>
            <p:txBody>
              <a:bodyPr lIns="0" tIns="0" rIns="0" bIns="0"/>
              <a:lstStyle/>
              <a:p>
                <a:endParaRPr lang="fr-FR"/>
              </a:p>
            </p:txBody>
          </p:sp>
          <p:sp>
            <p:nvSpPr>
              <p:cNvPr id="8" name="Forme libre 276">
                <a:extLst>
                  <a:ext uri="{FF2B5EF4-FFF2-40B4-BE49-F238E27FC236}">
                    <a16:creationId xmlns:a16="http://schemas.microsoft.com/office/drawing/2014/main" id="{DDDE5773-E953-4584-8EBC-2A02BDDE0E35}"/>
                  </a:ext>
                </a:extLst>
              </p:cNvPr>
              <p:cNvSpPr/>
              <p:nvPr/>
            </p:nvSpPr>
            <p:spPr>
              <a:xfrm>
                <a:off x="6885075" y="381954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F9E5C0"/>
                </a:solidFill>
                <a:prstDash val="solid"/>
                <a:miter/>
              </a:ln>
            </p:spPr>
            <p:txBody>
              <a:bodyPr lIns="0" tIns="0" rIns="0" bIns="0"/>
              <a:lstStyle/>
              <a:p>
                <a:endParaRPr lang="fr-FR"/>
              </a:p>
            </p:txBody>
          </p:sp>
          <p:sp>
            <p:nvSpPr>
              <p:cNvPr id="9" name="Forme libre 277">
                <a:extLst>
                  <a:ext uri="{FF2B5EF4-FFF2-40B4-BE49-F238E27FC236}">
                    <a16:creationId xmlns:a16="http://schemas.microsoft.com/office/drawing/2014/main" id="{00B7D4E2-7983-4783-A1B6-802BDD65BF48}"/>
                  </a:ext>
                </a:extLst>
              </p:cNvPr>
              <p:cNvSpPr/>
              <p:nvPr/>
            </p:nvSpPr>
            <p:spPr>
              <a:xfrm>
                <a:off x="6896194" y="3167673"/>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F9E5C0"/>
                </a:solidFill>
                <a:prstDash val="solid"/>
                <a:miter/>
              </a:ln>
            </p:spPr>
            <p:txBody>
              <a:bodyPr lIns="0" tIns="0" rIns="0" bIns="0"/>
              <a:lstStyle/>
              <a:p>
                <a:endParaRPr lang="fr-FR"/>
              </a:p>
            </p:txBody>
          </p:sp>
          <p:sp>
            <p:nvSpPr>
              <p:cNvPr id="10" name="Forme libre 266">
                <a:extLst>
                  <a:ext uri="{FF2B5EF4-FFF2-40B4-BE49-F238E27FC236}">
                    <a16:creationId xmlns:a16="http://schemas.microsoft.com/office/drawing/2014/main" id="{17DBBC3D-EC10-477E-B334-1D7F28B96B19}"/>
                  </a:ext>
                </a:extLst>
              </p:cNvPr>
              <p:cNvSpPr/>
              <p:nvPr/>
            </p:nvSpPr>
            <p:spPr>
              <a:xfrm>
                <a:off x="5710921" y="5138854"/>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6EFE3"/>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effectLst>
                    <a:outerShdw dist="19048" dir="2700000">
                      <a:srgbClr val="000000"/>
                    </a:outerShdw>
                  </a:effectLst>
                  <a:latin typeface="Calibri"/>
                </a:endParaRPr>
              </a:p>
              <a:p>
                <a:pPr algn="ctr">
                  <a:defRPr sz="1800" b="0" i="0" u="none" strike="noStrike" kern="0" cap="none" spc="0" baseline="0">
                    <a:solidFill>
                      <a:srgbClr val="000000"/>
                    </a:solidFill>
                    <a:uFillTx/>
                  </a:defRPr>
                </a:pPr>
                <a:r>
                  <a:rPr lang="fr-BE" dirty="0">
                    <a:effectLst>
                      <a:outerShdw dist="19048" dir="2700000">
                        <a:srgbClr val="000000"/>
                      </a:outerShdw>
                    </a:effectLst>
                    <a:latin typeface="Calibri"/>
                  </a:rPr>
                  <a:t>1</a:t>
                </a:r>
                <a:endParaRPr lang="fr-BE" dirty="0">
                  <a:latin typeface="Calibri"/>
                </a:endParaRPr>
              </a:p>
            </p:txBody>
          </p:sp>
          <p:sp>
            <p:nvSpPr>
              <p:cNvPr id="11" name="Forme libre 267">
                <a:extLst>
                  <a:ext uri="{FF2B5EF4-FFF2-40B4-BE49-F238E27FC236}">
                    <a16:creationId xmlns:a16="http://schemas.microsoft.com/office/drawing/2014/main" id="{8896132C-17BE-491A-9519-BDFEB2708205}"/>
                  </a:ext>
                </a:extLst>
              </p:cNvPr>
              <p:cNvSpPr/>
              <p:nvPr/>
            </p:nvSpPr>
            <p:spPr>
              <a:xfrm>
                <a:off x="5710921" y="448088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6EFE3"/>
                </a:solidFill>
                <a:prstDash val="solid"/>
                <a:miter/>
              </a:ln>
            </p:spPr>
            <p:txBody>
              <a:bodyPr lIns="0" tIns="0" rIns="0" bIns="0"/>
              <a:lstStyle/>
              <a:p>
                <a:endParaRPr lang="fr-FR"/>
              </a:p>
            </p:txBody>
          </p:sp>
          <p:sp>
            <p:nvSpPr>
              <p:cNvPr id="12" name="Forme libre 268">
                <a:extLst>
                  <a:ext uri="{FF2B5EF4-FFF2-40B4-BE49-F238E27FC236}">
                    <a16:creationId xmlns:a16="http://schemas.microsoft.com/office/drawing/2014/main" id="{216AEDC8-3589-4C91-9D93-E12632264085}"/>
                  </a:ext>
                </a:extLst>
              </p:cNvPr>
              <p:cNvSpPr/>
              <p:nvPr/>
            </p:nvSpPr>
            <p:spPr>
              <a:xfrm>
                <a:off x="5710921" y="381954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6EFE3"/>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13" name="Forme libre 269">
                <a:extLst>
                  <a:ext uri="{FF2B5EF4-FFF2-40B4-BE49-F238E27FC236}">
                    <a16:creationId xmlns:a16="http://schemas.microsoft.com/office/drawing/2014/main" id="{2696AC92-B03E-4805-8A43-3164BEE6C9FE}"/>
                  </a:ext>
                </a:extLst>
              </p:cNvPr>
              <p:cNvSpPr/>
              <p:nvPr/>
            </p:nvSpPr>
            <p:spPr>
              <a:xfrm>
                <a:off x="5710921" y="3178701"/>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6EFE3"/>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200" b="1" dirty="0">
                  <a:latin typeface="Calibri"/>
                </a:endParaRPr>
              </a:p>
              <a:p>
                <a:pPr algn="ctr">
                  <a:defRPr sz="1800" b="0" i="0" u="none" strike="noStrike" kern="0" cap="none" spc="0" baseline="0">
                    <a:solidFill>
                      <a:srgbClr val="000000"/>
                    </a:solidFill>
                    <a:uFillTx/>
                  </a:defRPr>
                </a:pPr>
                <a:r>
                  <a:rPr lang="fr-BE" sz="2400" b="1" dirty="0">
                    <a:latin typeface="Calibri"/>
                  </a:rPr>
                  <a:t>8</a:t>
                </a:r>
              </a:p>
            </p:txBody>
          </p:sp>
          <p:sp>
            <p:nvSpPr>
              <p:cNvPr id="14" name="Forme libre 245">
                <a:extLst>
                  <a:ext uri="{FF2B5EF4-FFF2-40B4-BE49-F238E27FC236}">
                    <a16:creationId xmlns:a16="http://schemas.microsoft.com/office/drawing/2014/main" id="{3BCE4148-E0B2-4F93-94CB-F52E02368CC1}"/>
                  </a:ext>
                </a:extLst>
              </p:cNvPr>
              <p:cNvSpPr/>
              <p:nvPr/>
            </p:nvSpPr>
            <p:spPr>
              <a:xfrm>
                <a:off x="3333664" y="5138854"/>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EDF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200" b="1" dirty="0">
                  <a:latin typeface="Calibri"/>
                </a:endParaRPr>
              </a:p>
              <a:p>
                <a:pPr algn="ctr">
                  <a:defRPr sz="1800" b="0" i="0" u="none" strike="noStrike" kern="0" cap="none" spc="0" baseline="0">
                    <a:solidFill>
                      <a:srgbClr val="000000"/>
                    </a:solidFill>
                    <a:uFillTx/>
                  </a:defRPr>
                </a:pPr>
                <a:r>
                  <a:rPr lang="fr-BE" sz="2400" b="1" dirty="0">
                    <a:latin typeface="Calibri"/>
                  </a:rPr>
                  <a:t>8</a:t>
                </a:r>
              </a:p>
            </p:txBody>
          </p:sp>
          <p:sp>
            <p:nvSpPr>
              <p:cNvPr id="15" name="Forme libre 244">
                <a:extLst>
                  <a:ext uri="{FF2B5EF4-FFF2-40B4-BE49-F238E27FC236}">
                    <a16:creationId xmlns:a16="http://schemas.microsoft.com/office/drawing/2014/main" id="{C90C0E4A-6024-4988-9D7F-0FEB407E5330}"/>
                  </a:ext>
                </a:extLst>
              </p:cNvPr>
              <p:cNvSpPr/>
              <p:nvPr/>
            </p:nvSpPr>
            <p:spPr>
              <a:xfrm>
                <a:off x="3340047" y="448088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EDF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16" name="Forme libre 241">
                <a:extLst>
                  <a:ext uri="{FF2B5EF4-FFF2-40B4-BE49-F238E27FC236}">
                    <a16:creationId xmlns:a16="http://schemas.microsoft.com/office/drawing/2014/main" id="{B72C832E-F712-4DA3-8A4B-31F3A71F4788}"/>
                  </a:ext>
                </a:extLst>
              </p:cNvPr>
              <p:cNvSpPr/>
              <p:nvPr/>
            </p:nvSpPr>
            <p:spPr>
              <a:xfrm>
                <a:off x="3340047" y="381954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EDF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17" name="Forme libre 239">
                <a:extLst>
                  <a:ext uri="{FF2B5EF4-FFF2-40B4-BE49-F238E27FC236}">
                    <a16:creationId xmlns:a16="http://schemas.microsoft.com/office/drawing/2014/main" id="{F1F2F36C-ADA3-477B-B83B-16D5119C3333}"/>
                  </a:ext>
                </a:extLst>
              </p:cNvPr>
              <p:cNvSpPr/>
              <p:nvPr/>
            </p:nvSpPr>
            <p:spPr>
              <a:xfrm>
                <a:off x="3333664" y="3178701"/>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EDF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18" name="Forme libre 238">
                <a:extLst>
                  <a:ext uri="{FF2B5EF4-FFF2-40B4-BE49-F238E27FC236}">
                    <a16:creationId xmlns:a16="http://schemas.microsoft.com/office/drawing/2014/main" id="{C76CC9BC-172E-4775-BF6B-D1CC6F2D4B4C}"/>
                  </a:ext>
                </a:extLst>
              </p:cNvPr>
              <p:cNvSpPr/>
              <p:nvPr/>
            </p:nvSpPr>
            <p:spPr>
              <a:xfrm>
                <a:off x="2134154" y="5138854"/>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grpFill/>
              <a:ln w="7598" cap="flat">
                <a:solidFill>
                  <a:srgbClr val="FFE3D9"/>
                </a:solidFill>
                <a:prstDash val="solid"/>
                <a:miter/>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endParaRPr lang="fr-FR" dirty="0">
                  <a:solidFill>
                    <a:srgbClr val="000000"/>
                  </a:solidFill>
                  <a:latin typeface="Calibri"/>
                </a:endParaRPr>
              </a:p>
              <a:p>
                <a:pPr>
                  <a:defRPr sz="1800" b="0" i="0" u="none" strike="noStrike" kern="0" cap="none" spc="0" baseline="0">
                    <a:solidFill>
                      <a:srgbClr val="000000"/>
                    </a:solidFill>
                    <a:uFillTx/>
                  </a:defRPr>
                </a:pPr>
                <a:endParaRPr lang="fr-FR" dirty="0">
                  <a:solidFill>
                    <a:srgbClr val="000000"/>
                  </a:solidFill>
                  <a:latin typeface="Calibri"/>
                </a:endParaRPr>
              </a:p>
            </p:txBody>
          </p:sp>
          <p:sp>
            <p:nvSpPr>
              <p:cNvPr id="19" name="Forme libre 237">
                <a:extLst>
                  <a:ext uri="{FF2B5EF4-FFF2-40B4-BE49-F238E27FC236}">
                    <a16:creationId xmlns:a16="http://schemas.microsoft.com/office/drawing/2014/main" id="{0A40E4D9-DCE4-431D-819F-549D024D6FAC}"/>
                  </a:ext>
                </a:extLst>
              </p:cNvPr>
              <p:cNvSpPr/>
              <p:nvPr/>
            </p:nvSpPr>
            <p:spPr>
              <a:xfrm>
                <a:off x="2129180" y="4480889"/>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grpFill/>
              <a:ln w="7598" cap="flat">
                <a:solidFill>
                  <a:srgbClr val="FFE3D9"/>
                </a:solidFill>
                <a:prstDash val="solid"/>
                <a:miter/>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endParaRPr lang="fr-FR" dirty="0">
                  <a:solidFill>
                    <a:srgbClr val="000000"/>
                  </a:solidFill>
                  <a:latin typeface="Calibri"/>
                </a:endParaRPr>
              </a:p>
              <a:p>
                <a:pPr>
                  <a:defRPr sz="1800" b="0" i="0" u="none" strike="noStrike" kern="0" cap="none" spc="0" baseline="0">
                    <a:solidFill>
                      <a:srgbClr val="000000"/>
                    </a:solidFill>
                    <a:uFillTx/>
                  </a:defRPr>
                </a:pPr>
                <a:endParaRPr lang="fr-FR" dirty="0">
                  <a:solidFill>
                    <a:srgbClr val="000000"/>
                  </a:solidFill>
                  <a:latin typeface="Calibri"/>
                </a:endParaRPr>
              </a:p>
            </p:txBody>
          </p:sp>
          <p:sp>
            <p:nvSpPr>
              <p:cNvPr id="20" name="Forme libre 234">
                <a:extLst>
                  <a:ext uri="{FF2B5EF4-FFF2-40B4-BE49-F238E27FC236}">
                    <a16:creationId xmlns:a16="http://schemas.microsoft.com/office/drawing/2014/main" id="{0FC40322-7334-45C1-92BD-5B526E70046C}"/>
                  </a:ext>
                </a:extLst>
              </p:cNvPr>
              <p:cNvSpPr/>
              <p:nvPr/>
            </p:nvSpPr>
            <p:spPr>
              <a:xfrm>
                <a:off x="2129500" y="3819549"/>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grpFill/>
              <a:ln w="7598" cap="flat">
                <a:solidFill>
                  <a:srgbClr val="FFE3D9"/>
                </a:solidFill>
                <a:prstDash val="solid"/>
                <a:miter/>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endParaRPr lang="fr-FR">
                  <a:solidFill>
                    <a:srgbClr val="000000"/>
                  </a:solidFill>
                  <a:latin typeface="Calibri"/>
                </a:endParaRPr>
              </a:p>
              <a:p>
                <a:pPr>
                  <a:defRPr sz="1800" b="0" i="0" u="none" strike="noStrike" kern="0" cap="none" spc="0" baseline="0">
                    <a:solidFill>
                      <a:srgbClr val="000000"/>
                    </a:solidFill>
                    <a:uFillTx/>
                  </a:defRPr>
                </a:pPr>
                <a:endParaRPr lang="fr-FR">
                  <a:solidFill>
                    <a:srgbClr val="000000"/>
                  </a:solidFill>
                  <a:latin typeface="Calibri"/>
                </a:endParaRPr>
              </a:p>
            </p:txBody>
          </p:sp>
          <p:sp>
            <p:nvSpPr>
              <p:cNvPr id="21" name="Forme libre 229">
                <a:extLst>
                  <a:ext uri="{FF2B5EF4-FFF2-40B4-BE49-F238E27FC236}">
                    <a16:creationId xmlns:a16="http://schemas.microsoft.com/office/drawing/2014/main" id="{B6A0AC64-8CC4-4D71-A444-AA61BD6C2A43}"/>
                  </a:ext>
                </a:extLst>
              </p:cNvPr>
              <p:cNvSpPr/>
              <p:nvPr/>
            </p:nvSpPr>
            <p:spPr>
              <a:xfrm>
                <a:off x="2134154" y="3178545"/>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grpFill/>
              <a:ln w="7598" cap="flat">
                <a:solidFill>
                  <a:srgbClr val="FFE3D9"/>
                </a:solidFill>
                <a:prstDash val="solid"/>
                <a:miter/>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endParaRPr lang="fr-FR">
                  <a:solidFill>
                    <a:srgbClr val="000000"/>
                  </a:solidFill>
                  <a:latin typeface="Calibri"/>
                </a:endParaRPr>
              </a:p>
              <a:p>
                <a:pPr>
                  <a:defRPr sz="1800" b="0" i="0" u="none" strike="noStrike" kern="0" cap="none" spc="0" baseline="0">
                    <a:solidFill>
                      <a:srgbClr val="000000"/>
                    </a:solidFill>
                    <a:uFillTx/>
                  </a:defRPr>
                </a:pPr>
                <a:endParaRPr lang="fr-FR">
                  <a:solidFill>
                    <a:srgbClr val="000000"/>
                  </a:solidFill>
                  <a:latin typeface="Calibri"/>
                </a:endParaRPr>
              </a:p>
            </p:txBody>
          </p:sp>
          <p:sp>
            <p:nvSpPr>
              <p:cNvPr id="27" name="Forme libre 191">
                <a:extLst>
                  <a:ext uri="{FF2B5EF4-FFF2-40B4-BE49-F238E27FC236}">
                    <a16:creationId xmlns:a16="http://schemas.microsoft.com/office/drawing/2014/main" id="{0FD69998-44A0-41E9-99C3-0D9D3E248BD7}"/>
                  </a:ext>
                </a:extLst>
              </p:cNvPr>
              <p:cNvSpPr/>
              <p:nvPr/>
            </p:nvSpPr>
            <p:spPr>
              <a:xfrm>
                <a:off x="2557384" y="4643094"/>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28" name="Forme libre 192">
                <a:extLst>
                  <a:ext uri="{FF2B5EF4-FFF2-40B4-BE49-F238E27FC236}">
                    <a16:creationId xmlns:a16="http://schemas.microsoft.com/office/drawing/2014/main" id="{90F1A193-893C-4EC5-A590-E1B25B0F1E57}"/>
                  </a:ext>
                </a:extLst>
              </p:cNvPr>
              <p:cNvSpPr/>
              <p:nvPr/>
            </p:nvSpPr>
            <p:spPr>
              <a:xfrm>
                <a:off x="2538456" y="5301060"/>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29" name="Forme libre 193">
                <a:extLst>
                  <a:ext uri="{FF2B5EF4-FFF2-40B4-BE49-F238E27FC236}">
                    <a16:creationId xmlns:a16="http://schemas.microsoft.com/office/drawing/2014/main" id="{DF09D13D-90A3-421B-9993-85322D2B2066}"/>
                  </a:ext>
                </a:extLst>
              </p:cNvPr>
              <p:cNvSpPr/>
              <p:nvPr/>
            </p:nvSpPr>
            <p:spPr>
              <a:xfrm>
                <a:off x="3771086" y="5985223"/>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30" name="Forme libre 199">
                <a:extLst>
                  <a:ext uri="{FF2B5EF4-FFF2-40B4-BE49-F238E27FC236}">
                    <a16:creationId xmlns:a16="http://schemas.microsoft.com/office/drawing/2014/main" id="{EB51CBBC-5411-4A5C-95A4-3E75A0D349AF}"/>
                  </a:ext>
                </a:extLst>
              </p:cNvPr>
              <p:cNvSpPr/>
              <p:nvPr/>
            </p:nvSpPr>
            <p:spPr>
              <a:xfrm>
                <a:off x="6129689" y="4620289"/>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31" name="Forme libre 200">
                <a:extLst>
                  <a:ext uri="{FF2B5EF4-FFF2-40B4-BE49-F238E27FC236}">
                    <a16:creationId xmlns:a16="http://schemas.microsoft.com/office/drawing/2014/main" id="{07DD9A25-4CA0-4235-805F-DE220EDD9B14}"/>
                  </a:ext>
                </a:extLst>
              </p:cNvPr>
              <p:cNvSpPr/>
              <p:nvPr/>
            </p:nvSpPr>
            <p:spPr>
              <a:xfrm>
                <a:off x="7292083" y="3958949"/>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32" name="Forme libre 201">
                <a:extLst>
                  <a:ext uri="{FF2B5EF4-FFF2-40B4-BE49-F238E27FC236}">
                    <a16:creationId xmlns:a16="http://schemas.microsoft.com/office/drawing/2014/main" id="{CE4B299A-AAFC-4CCE-BADB-974C969C99C3}"/>
                  </a:ext>
                </a:extLst>
              </p:cNvPr>
              <p:cNvSpPr/>
              <p:nvPr/>
            </p:nvSpPr>
            <p:spPr>
              <a:xfrm>
                <a:off x="7303477" y="5278255"/>
                <a:ext cx="283592" cy="283592"/>
              </a:xfrm>
              <a:custGeom>
                <a:avLst/>
                <a:gdLst>
                  <a:gd name="f0" fmla="val w"/>
                  <a:gd name="f1" fmla="val h"/>
                  <a:gd name="f2" fmla="val 0"/>
                  <a:gd name="f3" fmla="val 283595"/>
                  <a:gd name="f4" fmla="val 275789"/>
                  <a:gd name="f5" fmla="val 238212"/>
                  <a:gd name="f6" fmla="val 179374"/>
                  <a:gd name="f7" fmla="val 141798"/>
                  <a:gd name="f8" fmla="val 45383"/>
                  <a:gd name="f9" fmla="val 286198"/>
                  <a:gd name="f10" fmla="val 34974"/>
                  <a:gd name="f11" fmla="val 18216"/>
                  <a:gd name="f12" fmla="val 7807"/>
                  <a:gd name="f13" fmla="val 265379"/>
                  <a:gd name="f14" fmla="val -2602"/>
                  <a:gd name="f15" fmla="val 248621"/>
                  <a:gd name="f16" fmla="val 104221"/>
                  <a:gd name="f17" fmla="val 286124"/>
                  <a:gd name="f18" fmla="val 248547"/>
                  <a:gd name="f19" fmla="*/ f0 1 283595"/>
                  <a:gd name="f20" fmla="*/ f1 1 283595"/>
                  <a:gd name="f21" fmla="val f2"/>
                  <a:gd name="f22" fmla="val f3"/>
                  <a:gd name="f23" fmla="+- f22 0 f21"/>
                  <a:gd name="f24" fmla="*/ f23 1 283595"/>
                  <a:gd name="f25" fmla="*/ f21 1 f24"/>
                  <a:gd name="f26" fmla="*/ f22 1 f24"/>
                  <a:gd name="f27" fmla="*/ f25 f19 1"/>
                  <a:gd name="f28" fmla="*/ f26 f19 1"/>
                  <a:gd name="f29" fmla="*/ f26 f20 1"/>
                  <a:gd name="f30" fmla="*/ f25 f20 1"/>
                </a:gdLst>
                <a:ahLst/>
                <a:cxnLst>
                  <a:cxn ang="3cd4">
                    <a:pos x="hc" y="t"/>
                  </a:cxn>
                  <a:cxn ang="0">
                    <a:pos x="r" y="vc"/>
                  </a:cxn>
                  <a:cxn ang="cd4">
                    <a:pos x="hc" y="b"/>
                  </a:cxn>
                  <a:cxn ang="cd2">
                    <a:pos x="l" y="vc"/>
                  </a:cxn>
                </a:cxnLst>
                <a:rect l="f27" t="f30" r="f28" b="f29"/>
                <a:pathLst>
                  <a:path w="283595" h="283595">
                    <a:moveTo>
                      <a:pt x="f4" y="f5"/>
                    </a:moveTo>
                    <a:lnTo>
                      <a:pt x="f6" y="f7"/>
                    </a:lnTo>
                    <a:lnTo>
                      <a:pt x="f4" y="f8"/>
                    </a:lnTo>
                    <a:cubicBezTo>
                      <a:pt x="f9" y="f10"/>
                      <a:pt x="f9" y="f11"/>
                      <a:pt x="f4" y="f12"/>
                    </a:cubicBezTo>
                    <a:cubicBezTo>
                      <a:pt x="f13" y="f14"/>
                      <a:pt x="f15" y="f14"/>
                      <a:pt x="f5" y="f12"/>
                    </a:cubicBezTo>
                    <a:lnTo>
                      <a:pt x="f7" y="f16"/>
                    </a:lnTo>
                    <a:lnTo>
                      <a:pt x="f8" y="f12"/>
                    </a:lnTo>
                    <a:cubicBezTo>
                      <a:pt x="f10" y="f14"/>
                      <a:pt x="f11" y="f14"/>
                      <a:pt x="f12" y="f12"/>
                    </a:cubicBezTo>
                    <a:cubicBezTo>
                      <a:pt x="f14" y="f11"/>
                      <a:pt x="f14" y="f10"/>
                      <a:pt x="f12" y="f8"/>
                    </a:cubicBezTo>
                    <a:lnTo>
                      <a:pt x="f16" y="f7"/>
                    </a:lnTo>
                    <a:lnTo>
                      <a:pt x="f12" y="f5"/>
                    </a:lnTo>
                    <a:cubicBezTo>
                      <a:pt x="f14" y="f15"/>
                      <a:pt x="f14" y="f13"/>
                      <a:pt x="f12" y="f4"/>
                    </a:cubicBezTo>
                    <a:cubicBezTo>
                      <a:pt x="f11" y="f9"/>
                      <a:pt x="f10" y="f9"/>
                      <a:pt x="f8" y="f4"/>
                    </a:cubicBezTo>
                    <a:lnTo>
                      <a:pt x="f7" y="f6"/>
                    </a:lnTo>
                    <a:lnTo>
                      <a:pt x="f5" y="f4"/>
                    </a:lnTo>
                    <a:cubicBezTo>
                      <a:pt x="f15" y="f9"/>
                      <a:pt x="f13" y="f9"/>
                      <a:pt x="f4" y="f4"/>
                    </a:cubicBezTo>
                    <a:cubicBezTo>
                      <a:pt x="f17" y="f13"/>
                      <a:pt x="f17" y="f18"/>
                      <a:pt x="f4" y="f5"/>
                    </a:cubicBezTo>
                    <a:close/>
                  </a:path>
                </a:pathLst>
              </a:custGeom>
              <a:grpFill/>
              <a:ln cap="flat">
                <a:noFill/>
                <a:prstDash val="solid"/>
              </a:ln>
            </p:spPr>
            <p:txBody>
              <a:bodyPr lIns="0" tIns="0" rIns="0" bIns="0"/>
              <a:lstStyle/>
              <a:p>
                <a:endParaRPr lang="fr-FR"/>
              </a:p>
            </p:txBody>
          </p:sp>
          <p:sp>
            <p:nvSpPr>
              <p:cNvPr id="33" name="Forme libre 207">
                <a:extLst>
                  <a:ext uri="{FF2B5EF4-FFF2-40B4-BE49-F238E27FC236}">
                    <a16:creationId xmlns:a16="http://schemas.microsoft.com/office/drawing/2014/main" id="{8095541C-539C-4D47-A9EB-01F3330BA87A}"/>
                  </a:ext>
                </a:extLst>
              </p:cNvPr>
              <p:cNvSpPr/>
              <p:nvPr/>
            </p:nvSpPr>
            <p:spPr>
              <a:xfrm>
                <a:off x="531220" y="3178701"/>
                <a:ext cx="1534600" cy="587255"/>
              </a:xfrm>
              <a:custGeom>
                <a:avLst/>
                <a:gdLst>
                  <a:gd name="f0" fmla="val 10800000"/>
                  <a:gd name="f1" fmla="val 5400000"/>
                  <a:gd name="f2" fmla="val 180"/>
                  <a:gd name="f3" fmla="val w"/>
                  <a:gd name="f4" fmla="val h"/>
                  <a:gd name="f5" fmla="val 0"/>
                  <a:gd name="f6" fmla="val 1147600"/>
                  <a:gd name="f7" fmla="val 587256"/>
                  <a:gd name="f8" fmla="+- 0 0 -90"/>
                  <a:gd name="f9" fmla="*/ f3 1 1147600"/>
                  <a:gd name="f10" fmla="*/ f4 1 587256"/>
                  <a:gd name="f11" fmla="val f5"/>
                  <a:gd name="f12" fmla="val f6"/>
                  <a:gd name="f13" fmla="val f7"/>
                  <a:gd name="f14" fmla="*/ f8 f0 1"/>
                  <a:gd name="f15" fmla="+- f13 0 f11"/>
                  <a:gd name="f16" fmla="+- f12 0 f11"/>
                  <a:gd name="f17" fmla="*/ f14 1 f2"/>
                  <a:gd name="f18" fmla="*/ f16 1 1147600"/>
                  <a:gd name="f19" fmla="*/ f15 1 587256"/>
                  <a:gd name="f20" fmla="*/ 0 f16 1"/>
                  <a:gd name="f21" fmla="*/ 293628 f15 1"/>
                  <a:gd name="f22" fmla="*/ 573800 f16 1"/>
                  <a:gd name="f23" fmla="*/ 0 f15 1"/>
                  <a:gd name="f24" fmla="*/ 1147600 f16 1"/>
                  <a:gd name="f25" fmla="*/ 587256 f15 1"/>
                  <a:gd name="f26" fmla="+- f17 0 f1"/>
                  <a:gd name="f27" fmla="*/ f20 1 1147600"/>
                  <a:gd name="f28" fmla="*/ f21 1 587256"/>
                  <a:gd name="f29" fmla="*/ f22 1 1147600"/>
                  <a:gd name="f30" fmla="*/ f23 1 587256"/>
                  <a:gd name="f31" fmla="*/ f24 1 11476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7600" h="587256">
                    <a:moveTo>
                      <a:pt x="f6" y="f7"/>
                    </a:moveTo>
                    <a:lnTo>
                      <a:pt x="f6" y="f5"/>
                    </a:lnTo>
                    <a:lnTo>
                      <a:pt x="f5" y="f5"/>
                    </a:lnTo>
                    <a:lnTo>
                      <a:pt x="f5" y="f7"/>
                    </a:lnTo>
                    <a:lnTo>
                      <a:pt x="f6" y="f7"/>
                    </a:lnTo>
                    <a:close/>
                  </a:path>
                </a:pathLst>
              </a:custGeom>
              <a:solidFill>
                <a:schemeClr val="accent1">
                  <a:lumMod val="50000"/>
                </a:schemeClr>
              </a:solidFill>
              <a:ln w="7598" cap="flat">
                <a:solidFill>
                  <a:srgbClr val="A5BEDE"/>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200" b="1" dirty="0">
                    <a:solidFill>
                      <a:schemeClr val="bg1"/>
                    </a:solidFill>
                    <a:latin typeface="Arial"/>
                  </a:rPr>
                  <a:t>Technologies de gestion</a:t>
                </a:r>
              </a:p>
            </p:txBody>
          </p:sp>
          <p:sp>
            <p:nvSpPr>
              <p:cNvPr id="34" name="Forme libre 209">
                <a:extLst>
                  <a:ext uri="{FF2B5EF4-FFF2-40B4-BE49-F238E27FC236}">
                    <a16:creationId xmlns:a16="http://schemas.microsoft.com/office/drawing/2014/main" id="{BF927155-0567-49F8-93FA-BF08737B0940}"/>
                  </a:ext>
                </a:extLst>
              </p:cNvPr>
              <p:cNvSpPr/>
              <p:nvPr/>
            </p:nvSpPr>
            <p:spPr>
              <a:xfrm>
                <a:off x="531220" y="3819549"/>
                <a:ext cx="1534600" cy="568930"/>
              </a:xfrm>
              <a:custGeom>
                <a:avLst/>
                <a:gdLst>
                  <a:gd name="f0" fmla="val 10800000"/>
                  <a:gd name="f1" fmla="val 5400000"/>
                  <a:gd name="f2" fmla="val 180"/>
                  <a:gd name="f3" fmla="val w"/>
                  <a:gd name="f4" fmla="val h"/>
                  <a:gd name="f5" fmla="val 0"/>
                  <a:gd name="f6" fmla="val 1147600"/>
                  <a:gd name="f7" fmla="val 568931"/>
                  <a:gd name="f8" fmla="+- 0 0 -90"/>
                  <a:gd name="f9" fmla="*/ f3 1 1147600"/>
                  <a:gd name="f10" fmla="*/ f4 1 568931"/>
                  <a:gd name="f11" fmla="val f5"/>
                  <a:gd name="f12" fmla="val f6"/>
                  <a:gd name="f13" fmla="val f7"/>
                  <a:gd name="f14" fmla="*/ f8 f0 1"/>
                  <a:gd name="f15" fmla="+- f13 0 f11"/>
                  <a:gd name="f16" fmla="+- f12 0 f11"/>
                  <a:gd name="f17" fmla="*/ f14 1 f2"/>
                  <a:gd name="f18" fmla="*/ f16 1 1147600"/>
                  <a:gd name="f19" fmla="*/ f15 1 568931"/>
                  <a:gd name="f20" fmla="*/ 0 f16 1"/>
                  <a:gd name="f21" fmla="*/ 284465 f15 1"/>
                  <a:gd name="f22" fmla="*/ 573800 f16 1"/>
                  <a:gd name="f23" fmla="*/ 0 f15 1"/>
                  <a:gd name="f24" fmla="*/ 1147600 f16 1"/>
                  <a:gd name="f25" fmla="*/ 568931 f15 1"/>
                  <a:gd name="f26" fmla="+- f17 0 f1"/>
                  <a:gd name="f27" fmla="*/ f20 1 1147600"/>
                  <a:gd name="f28" fmla="*/ f21 1 568931"/>
                  <a:gd name="f29" fmla="*/ f22 1 1147600"/>
                  <a:gd name="f30" fmla="*/ f23 1 568931"/>
                  <a:gd name="f31" fmla="*/ f24 1 1147600"/>
                  <a:gd name="f32" fmla="*/ f25 1 568931"/>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7600" h="568931">
                    <a:moveTo>
                      <a:pt x="f6" y="f7"/>
                    </a:moveTo>
                    <a:lnTo>
                      <a:pt x="f6" y="f5"/>
                    </a:lnTo>
                    <a:lnTo>
                      <a:pt x="f5" y="f5"/>
                    </a:lnTo>
                    <a:lnTo>
                      <a:pt x="f5" y="f7"/>
                    </a:lnTo>
                    <a:lnTo>
                      <a:pt x="f6" y="f7"/>
                    </a:lnTo>
                    <a:close/>
                  </a:path>
                </a:pathLst>
              </a:custGeom>
              <a:solidFill>
                <a:schemeClr val="accent1">
                  <a:lumMod val="50000"/>
                </a:schemeClr>
              </a:solidFill>
              <a:ln w="7598" cap="flat">
                <a:solidFill>
                  <a:srgbClr val="A5BEDE"/>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200" b="1" dirty="0">
                    <a:solidFill>
                      <a:schemeClr val="bg1"/>
                    </a:solidFill>
                    <a:latin typeface="Arial"/>
                  </a:rPr>
                  <a:t>Technologies de communication</a:t>
                </a:r>
              </a:p>
            </p:txBody>
          </p:sp>
          <p:sp>
            <p:nvSpPr>
              <p:cNvPr id="35" name="Forme libre 212">
                <a:extLst>
                  <a:ext uri="{FF2B5EF4-FFF2-40B4-BE49-F238E27FC236}">
                    <a16:creationId xmlns:a16="http://schemas.microsoft.com/office/drawing/2014/main" id="{C3C6A1C7-2976-41CB-B205-8D50C5CE8BED}"/>
                  </a:ext>
                </a:extLst>
              </p:cNvPr>
              <p:cNvSpPr/>
              <p:nvPr/>
            </p:nvSpPr>
            <p:spPr>
              <a:xfrm>
                <a:off x="531220" y="4480889"/>
                <a:ext cx="1534600" cy="587255"/>
              </a:xfrm>
              <a:custGeom>
                <a:avLst/>
                <a:gdLst>
                  <a:gd name="f0" fmla="val 10800000"/>
                  <a:gd name="f1" fmla="val 5400000"/>
                  <a:gd name="f2" fmla="val 180"/>
                  <a:gd name="f3" fmla="val w"/>
                  <a:gd name="f4" fmla="val h"/>
                  <a:gd name="f5" fmla="val 0"/>
                  <a:gd name="f6" fmla="val 1147600"/>
                  <a:gd name="f7" fmla="val 587256"/>
                  <a:gd name="f8" fmla="+- 0 0 -90"/>
                  <a:gd name="f9" fmla="*/ f3 1 1147600"/>
                  <a:gd name="f10" fmla="*/ f4 1 587256"/>
                  <a:gd name="f11" fmla="val f5"/>
                  <a:gd name="f12" fmla="val f6"/>
                  <a:gd name="f13" fmla="val f7"/>
                  <a:gd name="f14" fmla="*/ f8 f0 1"/>
                  <a:gd name="f15" fmla="+- f13 0 f11"/>
                  <a:gd name="f16" fmla="+- f12 0 f11"/>
                  <a:gd name="f17" fmla="*/ f14 1 f2"/>
                  <a:gd name="f18" fmla="*/ f16 1 1147600"/>
                  <a:gd name="f19" fmla="*/ f15 1 587256"/>
                  <a:gd name="f20" fmla="*/ 0 f16 1"/>
                  <a:gd name="f21" fmla="*/ 293628 f15 1"/>
                  <a:gd name="f22" fmla="*/ 573800 f16 1"/>
                  <a:gd name="f23" fmla="*/ 0 f15 1"/>
                  <a:gd name="f24" fmla="*/ 1147600 f16 1"/>
                  <a:gd name="f25" fmla="*/ 587256 f15 1"/>
                  <a:gd name="f26" fmla="+- f17 0 f1"/>
                  <a:gd name="f27" fmla="*/ f20 1 1147600"/>
                  <a:gd name="f28" fmla="*/ f21 1 587256"/>
                  <a:gd name="f29" fmla="*/ f22 1 1147600"/>
                  <a:gd name="f30" fmla="*/ f23 1 587256"/>
                  <a:gd name="f31" fmla="*/ f24 1 11476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7600" h="587256">
                    <a:moveTo>
                      <a:pt x="f6" y="f7"/>
                    </a:moveTo>
                    <a:lnTo>
                      <a:pt x="f6" y="f5"/>
                    </a:lnTo>
                    <a:lnTo>
                      <a:pt x="f5" y="f5"/>
                    </a:lnTo>
                    <a:lnTo>
                      <a:pt x="f5" y="f7"/>
                    </a:lnTo>
                    <a:lnTo>
                      <a:pt x="f6" y="f7"/>
                    </a:lnTo>
                    <a:close/>
                  </a:path>
                </a:pathLst>
              </a:custGeom>
              <a:solidFill>
                <a:schemeClr val="accent1">
                  <a:lumMod val="50000"/>
                </a:schemeClr>
              </a:solidFill>
              <a:ln w="7598" cap="flat">
                <a:solidFill>
                  <a:srgbClr val="A5BEDE"/>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200" b="1" dirty="0">
                    <a:solidFill>
                      <a:schemeClr val="bg1"/>
                    </a:solidFill>
                    <a:latin typeface="Arial"/>
                  </a:rPr>
                  <a:t>Technologies d’accueil  </a:t>
                </a:r>
              </a:p>
            </p:txBody>
          </p:sp>
          <p:sp>
            <p:nvSpPr>
              <p:cNvPr id="36" name="Forme libre 214">
                <a:extLst>
                  <a:ext uri="{FF2B5EF4-FFF2-40B4-BE49-F238E27FC236}">
                    <a16:creationId xmlns:a16="http://schemas.microsoft.com/office/drawing/2014/main" id="{83CDE46E-791F-4150-83B1-5CF707B3D3ED}"/>
                  </a:ext>
                </a:extLst>
              </p:cNvPr>
              <p:cNvSpPr/>
              <p:nvPr/>
            </p:nvSpPr>
            <p:spPr>
              <a:xfrm>
                <a:off x="531220" y="5133956"/>
                <a:ext cx="1534600" cy="587255"/>
              </a:xfrm>
              <a:custGeom>
                <a:avLst/>
                <a:gdLst>
                  <a:gd name="f0" fmla="val 10800000"/>
                  <a:gd name="f1" fmla="val 5400000"/>
                  <a:gd name="f2" fmla="val 180"/>
                  <a:gd name="f3" fmla="val w"/>
                  <a:gd name="f4" fmla="val h"/>
                  <a:gd name="f5" fmla="val 0"/>
                  <a:gd name="f6" fmla="val 1147600"/>
                  <a:gd name="f7" fmla="val 587256"/>
                  <a:gd name="f8" fmla="+- 0 0 -90"/>
                  <a:gd name="f9" fmla="*/ f3 1 1147600"/>
                  <a:gd name="f10" fmla="*/ f4 1 587256"/>
                  <a:gd name="f11" fmla="val f5"/>
                  <a:gd name="f12" fmla="val f6"/>
                  <a:gd name="f13" fmla="val f7"/>
                  <a:gd name="f14" fmla="*/ f8 f0 1"/>
                  <a:gd name="f15" fmla="+- f13 0 f11"/>
                  <a:gd name="f16" fmla="+- f12 0 f11"/>
                  <a:gd name="f17" fmla="*/ f14 1 f2"/>
                  <a:gd name="f18" fmla="*/ f16 1 1147600"/>
                  <a:gd name="f19" fmla="*/ f15 1 587256"/>
                  <a:gd name="f20" fmla="*/ 0 f16 1"/>
                  <a:gd name="f21" fmla="*/ 293628 f15 1"/>
                  <a:gd name="f22" fmla="*/ 573800 f16 1"/>
                  <a:gd name="f23" fmla="*/ 0 f15 1"/>
                  <a:gd name="f24" fmla="*/ 1147600 f16 1"/>
                  <a:gd name="f25" fmla="*/ 587256 f15 1"/>
                  <a:gd name="f26" fmla="+- f17 0 f1"/>
                  <a:gd name="f27" fmla="*/ f20 1 1147600"/>
                  <a:gd name="f28" fmla="*/ f21 1 587256"/>
                  <a:gd name="f29" fmla="*/ f22 1 1147600"/>
                  <a:gd name="f30" fmla="*/ f23 1 587256"/>
                  <a:gd name="f31" fmla="*/ f24 1 11476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7600" h="587256">
                    <a:moveTo>
                      <a:pt x="f6" y="f7"/>
                    </a:moveTo>
                    <a:lnTo>
                      <a:pt x="f6" y="f5"/>
                    </a:lnTo>
                    <a:lnTo>
                      <a:pt x="f5" y="f5"/>
                    </a:lnTo>
                    <a:lnTo>
                      <a:pt x="f5" y="f7"/>
                    </a:lnTo>
                    <a:lnTo>
                      <a:pt x="f6" y="f7"/>
                    </a:lnTo>
                    <a:close/>
                  </a:path>
                </a:pathLst>
              </a:custGeom>
              <a:solidFill>
                <a:schemeClr val="accent1">
                  <a:lumMod val="50000"/>
                </a:schemeClr>
              </a:solidFill>
              <a:ln w="7598" cap="flat">
                <a:solidFill>
                  <a:srgbClr val="A5BEDE"/>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FR" sz="1200" b="1" dirty="0">
                    <a:solidFill>
                      <a:schemeClr val="bg1"/>
                    </a:solidFill>
                    <a:latin typeface="Arial"/>
                  </a:rPr>
                  <a:t>Technologies de personnalisation de services</a:t>
                </a:r>
              </a:p>
            </p:txBody>
          </p:sp>
          <p:sp>
            <p:nvSpPr>
              <p:cNvPr id="37" name="Forme libre 217">
                <a:extLst>
                  <a:ext uri="{FF2B5EF4-FFF2-40B4-BE49-F238E27FC236}">
                    <a16:creationId xmlns:a16="http://schemas.microsoft.com/office/drawing/2014/main" id="{EC1EE05A-303D-4BBC-AF05-D5217F6FC0E4}"/>
                  </a:ext>
                </a:extLst>
              </p:cNvPr>
              <p:cNvSpPr/>
              <p:nvPr/>
            </p:nvSpPr>
            <p:spPr>
              <a:xfrm>
                <a:off x="2134154" y="2520580"/>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solidFill>
                <a:srgbClr val="FF9D5B"/>
              </a:solidFill>
              <a:ln w="7598" cap="flat">
                <a:no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100" b="1" dirty="0">
                    <a:solidFill>
                      <a:schemeClr val="bg2">
                        <a:lumMod val="50000"/>
                      </a:schemeClr>
                    </a:solidFill>
                    <a:latin typeface="Arial"/>
                  </a:rPr>
                  <a:t>Stade pré-opérationnel</a:t>
                </a:r>
              </a:p>
            </p:txBody>
          </p:sp>
          <p:sp>
            <p:nvSpPr>
              <p:cNvPr id="38" name="Forme libre 221">
                <a:extLst>
                  <a:ext uri="{FF2B5EF4-FFF2-40B4-BE49-F238E27FC236}">
                    <a16:creationId xmlns:a16="http://schemas.microsoft.com/office/drawing/2014/main" id="{E246FB52-84DF-4C24-999E-EAD10F67CC80}"/>
                  </a:ext>
                </a:extLst>
              </p:cNvPr>
              <p:cNvSpPr/>
              <p:nvPr/>
            </p:nvSpPr>
            <p:spPr>
              <a:xfrm>
                <a:off x="3333664" y="2520580"/>
                <a:ext cx="1140000" cy="587255"/>
              </a:xfrm>
              <a:custGeom>
                <a:avLst/>
                <a:gdLst>
                  <a:gd name="f0" fmla="val 10800000"/>
                  <a:gd name="f1" fmla="val 5400000"/>
                  <a:gd name="f2" fmla="val 180"/>
                  <a:gd name="f3" fmla="val w"/>
                  <a:gd name="f4" fmla="val h"/>
                  <a:gd name="f5" fmla="val 0"/>
                  <a:gd name="f6" fmla="val 1140000"/>
                  <a:gd name="f7" fmla="val 587256"/>
                  <a:gd name="f8" fmla="+- 0 0 -90"/>
                  <a:gd name="f9" fmla="*/ f3 1 1140000"/>
                  <a:gd name="f10" fmla="*/ f4 1 587256"/>
                  <a:gd name="f11" fmla="val f5"/>
                  <a:gd name="f12" fmla="val f6"/>
                  <a:gd name="f13" fmla="val f7"/>
                  <a:gd name="f14" fmla="*/ f8 f0 1"/>
                  <a:gd name="f15" fmla="+- f13 0 f11"/>
                  <a:gd name="f16" fmla="+- f12 0 f11"/>
                  <a:gd name="f17" fmla="*/ f14 1 f2"/>
                  <a:gd name="f18" fmla="*/ f16 1 1140000"/>
                  <a:gd name="f19" fmla="*/ f15 1 587256"/>
                  <a:gd name="f20" fmla="*/ 0 f16 1"/>
                  <a:gd name="f21" fmla="*/ 293628 f15 1"/>
                  <a:gd name="f22" fmla="*/ 570000 f16 1"/>
                  <a:gd name="f23" fmla="*/ 0 f15 1"/>
                  <a:gd name="f24" fmla="*/ 1140000 f16 1"/>
                  <a:gd name="f25" fmla="*/ 587256 f15 1"/>
                  <a:gd name="f26" fmla="+- f17 0 f1"/>
                  <a:gd name="f27" fmla="*/ f20 1 1140000"/>
                  <a:gd name="f28" fmla="*/ f21 1 587256"/>
                  <a:gd name="f29" fmla="*/ f22 1 1140000"/>
                  <a:gd name="f30" fmla="*/ f23 1 587256"/>
                  <a:gd name="f31" fmla="*/ f24 1 11400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0000" h="587256">
                    <a:moveTo>
                      <a:pt x="f6" y="f7"/>
                    </a:moveTo>
                    <a:lnTo>
                      <a:pt x="f6" y="f5"/>
                    </a:lnTo>
                    <a:lnTo>
                      <a:pt x="f5" y="f5"/>
                    </a:lnTo>
                    <a:lnTo>
                      <a:pt x="f5" y="f7"/>
                    </a:lnTo>
                    <a:lnTo>
                      <a:pt x="f6" y="f7"/>
                    </a:lnTo>
                    <a:close/>
                  </a:path>
                </a:pathLst>
              </a:custGeom>
              <a:solidFill>
                <a:srgbClr val="CDACE6"/>
              </a:solidFill>
              <a:ln w="7598" cap="flat">
                <a:no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100" b="1" dirty="0">
                    <a:solidFill>
                      <a:schemeClr val="bg2">
                        <a:lumMod val="50000"/>
                      </a:schemeClr>
                    </a:solidFill>
                    <a:latin typeface="Arial"/>
                  </a:rPr>
                  <a:t>Stade opérationnel</a:t>
                </a:r>
              </a:p>
            </p:txBody>
          </p:sp>
          <p:sp>
            <p:nvSpPr>
              <p:cNvPr id="39" name="Forme libre 223">
                <a:extLst>
                  <a:ext uri="{FF2B5EF4-FFF2-40B4-BE49-F238E27FC236}">
                    <a16:creationId xmlns:a16="http://schemas.microsoft.com/office/drawing/2014/main" id="{C0AC920A-F7EA-423F-966D-1E4748B935EB}"/>
                  </a:ext>
                </a:extLst>
              </p:cNvPr>
              <p:cNvSpPr/>
              <p:nvPr/>
            </p:nvSpPr>
            <p:spPr>
              <a:xfrm>
                <a:off x="4527176" y="2520580"/>
                <a:ext cx="1124026" cy="587255"/>
              </a:xfrm>
              <a:custGeom>
                <a:avLst/>
                <a:gdLst>
                  <a:gd name="f0" fmla="val 10800000"/>
                  <a:gd name="f1" fmla="val 5400000"/>
                  <a:gd name="f2" fmla="val 180"/>
                  <a:gd name="f3" fmla="val w"/>
                  <a:gd name="f4" fmla="val h"/>
                  <a:gd name="f5" fmla="val 0"/>
                  <a:gd name="f6" fmla="val 1124025"/>
                  <a:gd name="f7" fmla="val 587256"/>
                  <a:gd name="f8" fmla="+- 0 0 -90"/>
                  <a:gd name="f9" fmla="*/ f3 1 1124025"/>
                  <a:gd name="f10" fmla="*/ f4 1 587256"/>
                  <a:gd name="f11" fmla="val f5"/>
                  <a:gd name="f12" fmla="val f6"/>
                  <a:gd name="f13" fmla="val f7"/>
                  <a:gd name="f14" fmla="*/ f8 f0 1"/>
                  <a:gd name="f15" fmla="+- f13 0 f11"/>
                  <a:gd name="f16" fmla="+- f12 0 f11"/>
                  <a:gd name="f17" fmla="*/ f14 1 f2"/>
                  <a:gd name="f18" fmla="*/ f16 1 1124025"/>
                  <a:gd name="f19" fmla="*/ f15 1 587256"/>
                  <a:gd name="f20" fmla="*/ 0 f16 1"/>
                  <a:gd name="f21" fmla="*/ 293628 f15 1"/>
                  <a:gd name="f22" fmla="*/ 562012 f16 1"/>
                  <a:gd name="f23" fmla="*/ 0 f15 1"/>
                  <a:gd name="f24" fmla="*/ 1124025 f16 1"/>
                  <a:gd name="f25" fmla="*/ 587256 f15 1"/>
                  <a:gd name="f26" fmla="+- f17 0 f1"/>
                  <a:gd name="f27" fmla="*/ f20 1 1124025"/>
                  <a:gd name="f28" fmla="*/ f21 1 587256"/>
                  <a:gd name="f29" fmla="*/ f22 1 1124025"/>
                  <a:gd name="f30" fmla="*/ f23 1 587256"/>
                  <a:gd name="f31" fmla="*/ f24 1 1124025"/>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24025" h="587256">
                    <a:moveTo>
                      <a:pt x="f6" y="f7"/>
                    </a:moveTo>
                    <a:lnTo>
                      <a:pt x="f6" y="f5"/>
                    </a:lnTo>
                    <a:lnTo>
                      <a:pt x="f5" y="f5"/>
                    </a:lnTo>
                    <a:lnTo>
                      <a:pt x="f5" y="f7"/>
                    </a:lnTo>
                    <a:lnTo>
                      <a:pt x="f6" y="f7"/>
                    </a:lnTo>
                    <a:close/>
                  </a:path>
                </a:pathLst>
              </a:custGeom>
              <a:solidFill>
                <a:schemeClr val="accent5">
                  <a:lumMod val="40000"/>
                  <a:lumOff val="60000"/>
                </a:schemeClr>
              </a:solidFill>
              <a:ln w="7598" cap="flat">
                <a:no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100" b="1" dirty="0">
                    <a:solidFill>
                      <a:schemeClr val="bg2">
                        <a:lumMod val="50000"/>
                      </a:schemeClr>
                    </a:solidFill>
                    <a:latin typeface="Arial"/>
                  </a:rPr>
                  <a:t>Stade de renforcement</a:t>
                </a:r>
              </a:p>
            </p:txBody>
          </p:sp>
          <p:sp>
            <p:nvSpPr>
              <p:cNvPr id="40" name="Forme libre 225">
                <a:extLst>
                  <a:ext uri="{FF2B5EF4-FFF2-40B4-BE49-F238E27FC236}">
                    <a16:creationId xmlns:a16="http://schemas.microsoft.com/office/drawing/2014/main" id="{9853D17C-9CE3-473F-AD38-7C3E6C9DC59A}"/>
                  </a:ext>
                </a:extLst>
              </p:cNvPr>
              <p:cNvSpPr/>
              <p:nvPr/>
            </p:nvSpPr>
            <p:spPr>
              <a:xfrm>
                <a:off x="5710921" y="2520580"/>
                <a:ext cx="1124026" cy="587255"/>
              </a:xfrm>
              <a:custGeom>
                <a:avLst/>
                <a:gdLst>
                  <a:gd name="f0" fmla="val 10800000"/>
                  <a:gd name="f1" fmla="val 5400000"/>
                  <a:gd name="f2" fmla="val 180"/>
                  <a:gd name="f3" fmla="val w"/>
                  <a:gd name="f4" fmla="val h"/>
                  <a:gd name="f5" fmla="val 0"/>
                  <a:gd name="f6" fmla="val 1124025"/>
                  <a:gd name="f7" fmla="val 587256"/>
                  <a:gd name="f8" fmla="+- 0 0 -90"/>
                  <a:gd name="f9" fmla="*/ f3 1 1124025"/>
                  <a:gd name="f10" fmla="*/ f4 1 587256"/>
                  <a:gd name="f11" fmla="val f5"/>
                  <a:gd name="f12" fmla="val f6"/>
                  <a:gd name="f13" fmla="val f7"/>
                  <a:gd name="f14" fmla="*/ f8 f0 1"/>
                  <a:gd name="f15" fmla="+- f13 0 f11"/>
                  <a:gd name="f16" fmla="+- f12 0 f11"/>
                  <a:gd name="f17" fmla="*/ f14 1 f2"/>
                  <a:gd name="f18" fmla="*/ f16 1 1124025"/>
                  <a:gd name="f19" fmla="*/ f15 1 587256"/>
                  <a:gd name="f20" fmla="*/ 0 f16 1"/>
                  <a:gd name="f21" fmla="*/ 293628 f15 1"/>
                  <a:gd name="f22" fmla="*/ 562012 f16 1"/>
                  <a:gd name="f23" fmla="*/ 0 f15 1"/>
                  <a:gd name="f24" fmla="*/ 1124025 f16 1"/>
                  <a:gd name="f25" fmla="*/ 587256 f15 1"/>
                  <a:gd name="f26" fmla="+- f17 0 f1"/>
                  <a:gd name="f27" fmla="*/ f20 1 1124025"/>
                  <a:gd name="f28" fmla="*/ f21 1 587256"/>
                  <a:gd name="f29" fmla="*/ f22 1 1124025"/>
                  <a:gd name="f30" fmla="*/ f23 1 587256"/>
                  <a:gd name="f31" fmla="*/ f24 1 1124025"/>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24025" h="587256">
                    <a:moveTo>
                      <a:pt x="f6" y="f7"/>
                    </a:moveTo>
                    <a:lnTo>
                      <a:pt x="f6" y="f5"/>
                    </a:lnTo>
                    <a:lnTo>
                      <a:pt x="f5" y="f5"/>
                    </a:lnTo>
                    <a:lnTo>
                      <a:pt x="f5" y="f7"/>
                    </a:lnTo>
                    <a:lnTo>
                      <a:pt x="f6" y="f7"/>
                    </a:lnTo>
                    <a:close/>
                  </a:path>
                </a:pathLst>
              </a:custGeom>
              <a:solidFill>
                <a:schemeClr val="accent6">
                  <a:lumMod val="60000"/>
                  <a:lumOff val="40000"/>
                </a:schemeClr>
              </a:solidFill>
              <a:ln w="7598" cap="flat">
                <a:no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100" b="1" dirty="0">
                    <a:solidFill>
                      <a:schemeClr val="bg2">
                        <a:lumMod val="50000"/>
                      </a:schemeClr>
                    </a:solidFill>
                    <a:latin typeface="Arial"/>
                  </a:rPr>
                  <a:t>Stade stratégique</a:t>
                </a:r>
              </a:p>
            </p:txBody>
          </p:sp>
          <p:sp>
            <p:nvSpPr>
              <p:cNvPr id="41" name="Forme libre 227">
                <a:extLst>
                  <a:ext uri="{FF2B5EF4-FFF2-40B4-BE49-F238E27FC236}">
                    <a16:creationId xmlns:a16="http://schemas.microsoft.com/office/drawing/2014/main" id="{CCCBCF43-CA88-48F0-A404-1CB7C2AC128C}"/>
                  </a:ext>
                </a:extLst>
              </p:cNvPr>
              <p:cNvSpPr/>
              <p:nvPr/>
            </p:nvSpPr>
            <p:spPr>
              <a:xfrm>
                <a:off x="6894667" y="2520580"/>
                <a:ext cx="1124026" cy="587255"/>
              </a:xfrm>
              <a:custGeom>
                <a:avLst/>
                <a:gdLst>
                  <a:gd name="f0" fmla="val 10800000"/>
                  <a:gd name="f1" fmla="val 5400000"/>
                  <a:gd name="f2" fmla="val 180"/>
                  <a:gd name="f3" fmla="val w"/>
                  <a:gd name="f4" fmla="val h"/>
                  <a:gd name="f5" fmla="val 0"/>
                  <a:gd name="f6" fmla="val 1124025"/>
                  <a:gd name="f7" fmla="val 587256"/>
                  <a:gd name="f8" fmla="+- 0 0 -90"/>
                  <a:gd name="f9" fmla="*/ f3 1 1124025"/>
                  <a:gd name="f10" fmla="*/ f4 1 587256"/>
                  <a:gd name="f11" fmla="val f5"/>
                  <a:gd name="f12" fmla="val f6"/>
                  <a:gd name="f13" fmla="val f7"/>
                  <a:gd name="f14" fmla="*/ f8 f0 1"/>
                  <a:gd name="f15" fmla="+- f13 0 f11"/>
                  <a:gd name="f16" fmla="+- f12 0 f11"/>
                  <a:gd name="f17" fmla="*/ f14 1 f2"/>
                  <a:gd name="f18" fmla="*/ f16 1 1124025"/>
                  <a:gd name="f19" fmla="*/ f15 1 587256"/>
                  <a:gd name="f20" fmla="*/ 0 f16 1"/>
                  <a:gd name="f21" fmla="*/ 293628 f15 1"/>
                  <a:gd name="f22" fmla="*/ 562012 f16 1"/>
                  <a:gd name="f23" fmla="*/ 0 f15 1"/>
                  <a:gd name="f24" fmla="*/ 1124025 f16 1"/>
                  <a:gd name="f25" fmla="*/ 587256 f15 1"/>
                  <a:gd name="f26" fmla="+- f17 0 f1"/>
                  <a:gd name="f27" fmla="*/ f20 1 1124025"/>
                  <a:gd name="f28" fmla="*/ f21 1 587256"/>
                  <a:gd name="f29" fmla="*/ f22 1 1124025"/>
                  <a:gd name="f30" fmla="*/ f23 1 587256"/>
                  <a:gd name="f31" fmla="*/ f24 1 1124025"/>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24025" h="587256">
                    <a:moveTo>
                      <a:pt x="f6" y="f7"/>
                    </a:moveTo>
                    <a:lnTo>
                      <a:pt x="f6" y="f5"/>
                    </a:lnTo>
                    <a:lnTo>
                      <a:pt x="f5" y="f5"/>
                    </a:lnTo>
                    <a:lnTo>
                      <a:pt x="f5" y="f7"/>
                    </a:lnTo>
                    <a:lnTo>
                      <a:pt x="f6" y="f7"/>
                    </a:lnTo>
                    <a:close/>
                  </a:path>
                </a:pathLst>
              </a:custGeom>
              <a:solidFill>
                <a:srgbClr val="FAFA62"/>
              </a:solidFill>
              <a:ln w="7598" cap="flat">
                <a:no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BE" sz="1100" b="1" dirty="0">
                    <a:solidFill>
                      <a:schemeClr val="bg2">
                        <a:lumMod val="50000"/>
                      </a:schemeClr>
                    </a:solidFill>
                    <a:latin typeface="Arial"/>
                  </a:rPr>
                  <a:t>Stade </a:t>
                </a:r>
                <a:r>
                  <a:rPr lang="fr-BE" sz="1000" b="1" dirty="0">
                    <a:solidFill>
                      <a:schemeClr val="bg2">
                        <a:lumMod val="50000"/>
                      </a:schemeClr>
                    </a:solidFill>
                    <a:latin typeface="Arial"/>
                  </a:rPr>
                  <a:t>transformationnel</a:t>
                </a:r>
              </a:p>
            </p:txBody>
          </p:sp>
          <p:sp>
            <p:nvSpPr>
              <p:cNvPr id="42" name="Forme libre 250">
                <a:extLst>
                  <a:ext uri="{FF2B5EF4-FFF2-40B4-BE49-F238E27FC236}">
                    <a16:creationId xmlns:a16="http://schemas.microsoft.com/office/drawing/2014/main" id="{D479EBB3-9230-4657-A7FD-EA323AE13283}"/>
                  </a:ext>
                </a:extLst>
              </p:cNvPr>
              <p:cNvSpPr/>
              <p:nvPr/>
            </p:nvSpPr>
            <p:spPr>
              <a:xfrm>
                <a:off x="4527176" y="5138854"/>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DEB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43" name="Forme libre 251">
                <a:extLst>
                  <a:ext uri="{FF2B5EF4-FFF2-40B4-BE49-F238E27FC236}">
                    <a16:creationId xmlns:a16="http://schemas.microsoft.com/office/drawing/2014/main" id="{B2CA7459-DB9C-412D-8BDE-6C5F589C99AB}"/>
                  </a:ext>
                </a:extLst>
              </p:cNvPr>
              <p:cNvSpPr/>
              <p:nvPr/>
            </p:nvSpPr>
            <p:spPr>
              <a:xfrm>
                <a:off x="4527176" y="448088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DEB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200" b="1" dirty="0">
                  <a:latin typeface="Calibri"/>
                </a:endParaRPr>
              </a:p>
              <a:p>
                <a:pPr algn="ctr">
                  <a:defRPr sz="1800" b="0" i="0" u="none" strike="noStrike" kern="0" cap="none" spc="0" baseline="0">
                    <a:solidFill>
                      <a:srgbClr val="000000"/>
                    </a:solidFill>
                    <a:uFillTx/>
                  </a:defRPr>
                </a:pPr>
                <a:r>
                  <a:rPr lang="fr-BE" sz="2400" b="1" dirty="0">
                    <a:latin typeface="Calibri"/>
                  </a:rPr>
                  <a:t>9</a:t>
                </a:r>
              </a:p>
            </p:txBody>
          </p:sp>
          <p:sp>
            <p:nvSpPr>
              <p:cNvPr id="44" name="Forme libre 252">
                <a:extLst>
                  <a:ext uri="{FF2B5EF4-FFF2-40B4-BE49-F238E27FC236}">
                    <a16:creationId xmlns:a16="http://schemas.microsoft.com/office/drawing/2014/main" id="{DF408926-56ED-44E6-A4E6-C2921C152DEF}"/>
                  </a:ext>
                </a:extLst>
              </p:cNvPr>
              <p:cNvSpPr/>
              <p:nvPr/>
            </p:nvSpPr>
            <p:spPr>
              <a:xfrm>
                <a:off x="4527176" y="3819549"/>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DEB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200" b="1" dirty="0">
                  <a:latin typeface="Calibri"/>
                </a:endParaRPr>
              </a:p>
              <a:p>
                <a:pPr algn="ctr">
                  <a:defRPr sz="1800" b="0" i="0" u="none" strike="noStrike" kern="0" cap="none" spc="0" baseline="0">
                    <a:solidFill>
                      <a:srgbClr val="000000"/>
                    </a:solidFill>
                    <a:uFillTx/>
                  </a:defRPr>
                </a:pPr>
                <a:r>
                  <a:rPr lang="fr-BE" sz="2400" b="1" dirty="0">
                    <a:latin typeface="Calibri"/>
                  </a:rPr>
                  <a:t>8</a:t>
                </a:r>
              </a:p>
            </p:txBody>
          </p:sp>
          <p:sp>
            <p:nvSpPr>
              <p:cNvPr id="45" name="Forme libre 253">
                <a:extLst>
                  <a:ext uri="{FF2B5EF4-FFF2-40B4-BE49-F238E27FC236}">
                    <a16:creationId xmlns:a16="http://schemas.microsoft.com/office/drawing/2014/main" id="{5E3798DE-69DB-4753-8F00-09E493BC6A2E}"/>
                  </a:ext>
                </a:extLst>
              </p:cNvPr>
              <p:cNvSpPr/>
              <p:nvPr/>
            </p:nvSpPr>
            <p:spPr>
              <a:xfrm>
                <a:off x="4527176" y="3178701"/>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grpFill/>
              <a:ln w="7598" cap="flat">
                <a:solidFill>
                  <a:srgbClr val="DDEB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grpSp>
        <p:sp>
          <p:nvSpPr>
            <p:cNvPr id="46" name="Forme libre 61">
              <a:extLst>
                <a:ext uri="{FF2B5EF4-FFF2-40B4-BE49-F238E27FC236}">
                  <a16:creationId xmlns:a16="http://schemas.microsoft.com/office/drawing/2014/main" id="{D73EE978-C51C-41DF-ABBF-687DA0619523}"/>
                </a:ext>
              </a:extLst>
            </p:cNvPr>
            <p:cNvSpPr/>
            <p:nvPr/>
          </p:nvSpPr>
          <p:spPr>
            <a:xfrm>
              <a:off x="2055220" y="5858540"/>
              <a:ext cx="1534600" cy="587255"/>
            </a:xfrm>
            <a:custGeom>
              <a:avLst/>
              <a:gdLst>
                <a:gd name="f0" fmla="val 10800000"/>
                <a:gd name="f1" fmla="val 5400000"/>
                <a:gd name="f2" fmla="val 180"/>
                <a:gd name="f3" fmla="val w"/>
                <a:gd name="f4" fmla="val h"/>
                <a:gd name="f5" fmla="val 0"/>
                <a:gd name="f6" fmla="val 1147600"/>
                <a:gd name="f7" fmla="val 587256"/>
                <a:gd name="f8" fmla="+- 0 0 -90"/>
                <a:gd name="f9" fmla="*/ f3 1 1147600"/>
                <a:gd name="f10" fmla="*/ f4 1 587256"/>
                <a:gd name="f11" fmla="val f5"/>
                <a:gd name="f12" fmla="val f6"/>
                <a:gd name="f13" fmla="val f7"/>
                <a:gd name="f14" fmla="*/ f8 f0 1"/>
                <a:gd name="f15" fmla="+- f13 0 f11"/>
                <a:gd name="f16" fmla="+- f12 0 f11"/>
                <a:gd name="f17" fmla="*/ f14 1 f2"/>
                <a:gd name="f18" fmla="*/ f16 1 1147600"/>
                <a:gd name="f19" fmla="*/ f15 1 587256"/>
                <a:gd name="f20" fmla="*/ 0 f16 1"/>
                <a:gd name="f21" fmla="*/ 293628 f15 1"/>
                <a:gd name="f22" fmla="*/ 573800 f16 1"/>
                <a:gd name="f23" fmla="*/ 0 f15 1"/>
                <a:gd name="f24" fmla="*/ 1147600 f16 1"/>
                <a:gd name="f25" fmla="*/ 587256 f15 1"/>
                <a:gd name="f26" fmla="+- f17 0 f1"/>
                <a:gd name="f27" fmla="*/ f20 1 1147600"/>
                <a:gd name="f28" fmla="*/ f21 1 587256"/>
                <a:gd name="f29" fmla="*/ f22 1 1147600"/>
                <a:gd name="f30" fmla="*/ f23 1 587256"/>
                <a:gd name="f31" fmla="*/ f24 1 1147600"/>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47600" h="587256">
                  <a:moveTo>
                    <a:pt x="f6" y="f7"/>
                  </a:moveTo>
                  <a:lnTo>
                    <a:pt x="f6" y="f5"/>
                  </a:lnTo>
                  <a:lnTo>
                    <a:pt x="f5" y="f5"/>
                  </a:lnTo>
                  <a:lnTo>
                    <a:pt x="f5" y="f7"/>
                  </a:lnTo>
                  <a:lnTo>
                    <a:pt x="f6" y="f7"/>
                  </a:lnTo>
                  <a:close/>
                </a:path>
              </a:pathLst>
            </a:custGeom>
            <a:solidFill>
              <a:schemeClr val="accent1">
                <a:lumMod val="50000"/>
              </a:schemeClr>
            </a:solidFill>
            <a:ln w="7598" cap="flat">
              <a:solidFill>
                <a:srgbClr val="A5BEDE"/>
              </a:solidFill>
              <a:prstDash val="solid"/>
              <a:miter/>
            </a:ln>
          </p:spPr>
          <p:txBody>
            <a:bodyPr vert="horz" wrap="square" lIns="0" tIns="0" rIns="0" bIns="0" anchor="ctr" anchorCtr="1" compatLnSpc="1">
              <a:noAutofit/>
            </a:bodyPr>
            <a:lstStyle/>
            <a:p>
              <a:pPr algn="ctr">
                <a:defRPr sz="1800" b="0" i="0" u="none" strike="noStrike" kern="0" cap="none" spc="0" baseline="0">
                  <a:solidFill>
                    <a:srgbClr val="000000"/>
                  </a:solidFill>
                  <a:uFillTx/>
                </a:defRPr>
              </a:pPr>
              <a:r>
                <a:rPr lang="fr-FR" sz="1200" b="1" dirty="0">
                  <a:solidFill>
                    <a:schemeClr val="bg1"/>
                  </a:solidFill>
                  <a:latin typeface="Arial"/>
                </a:rPr>
                <a:t>Technologies d’analyse du</a:t>
              </a:r>
            </a:p>
            <a:p>
              <a:pPr algn="ctr">
                <a:defRPr sz="1800" b="0" i="0" u="none" strike="noStrike" kern="0" cap="none" spc="0" baseline="0">
                  <a:solidFill>
                    <a:srgbClr val="000000"/>
                  </a:solidFill>
                  <a:uFillTx/>
                </a:defRPr>
              </a:pPr>
              <a:r>
                <a:rPr lang="fr-FR" sz="1200" b="1" dirty="0">
                  <a:solidFill>
                    <a:schemeClr val="bg1"/>
                  </a:solidFill>
                  <a:latin typeface="Arial"/>
                </a:rPr>
                <a:t> Big data</a:t>
              </a:r>
            </a:p>
          </p:txBody>
        </p:sp>
        <p:sp>
          <p:nvSpPr>
            <p:cNvPr id="47" name="Forme libre 64">
              <a:extLst>
                <a:ext uri="{FF2B5EF4-FFF2-40B4-BE49-F238E27FC236}">
                  <a16:creationId xmlns:a16="http://schemas.microsoft.com/office/drawing/2014/main" id="{A7F487BA-BA6D-45B1-82B4-C7B4B38661B9}"/>
                </a:ext>
              </a:extLst>
            </p:cNvPr>
            <p:cNvSpPr/>
            <p:nvPr/>
          </p:nvSpPr>
          <p:spPr>
            <a:xfrm>
              <a:off x="6068741" y="5833397"/>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solidFill>
              <a:schemeClr val="bg1">
                <a:lumMod val="85000"/>
              </a:schemeClr>
            </a:solidFill>
            <a:ln w="7598" cap="flat">
              <a:solidFill>
                <a:srgbClr val="DDEBF5"/>
              </a:solidFill>
              <a:prstDash val="solid"/>
              <a:miter/>
            </a:ln>
          </p:spPr>
          <p:txBody>
            <a:bodyPr vert="horz" wrap="square" lIns="91440" tIns="45720" rIns="91440" bIns="45720" anchor="t" anchorCtr="1" compatLnSpc="1">
              <a:noAutofit/>
            </a:bodyPr>
            <a:lstStyle/>
            <a:p>
              <a:pPr algn="ctr">
                <a:defRPr sz="1800" b="0" i="0" u="none" strike="noStrike" kern="0" cap="none" spc="0" baseline="0">
                  <a:solidFill>
                    <a:srgbClr val="000000"/>
                  </a:solidFill>
                  <a:uFillTx/>
                </a:defRPr>
              </a:pPr>
              <a:endParaRPr lang="fr-BE" sz="400" dirty="0">
                <a:latin typeface="Calibri"/>
              </a:endParaRPr>
            </a:p>
            <a:p>
              <a:pPr algn="ctr">
                <a:defRPr sz="1800" b="0" i="0" u="none" strike="noStrike" kern="0" cap="none" spc="0" baseline="0">
                  <a:solidFill>
                    <a:srgbClr val="000000"/>
                  </a:solidFill>
                  <a:uFillTx/>
                </a:defRPr>
              </a:pPr>
              <a:r>
                <a:rPr lang="fr-BE" dirty="0">
                  <a:latin typeface="Calibri"/>
                </a:rPr>
                <a:t>1</a:t>
              </a:r>
            </a:p>
          </p:txBody>
        </p:sp>
        <p:sp>
          <p:nvSpPr>
            <p:cNvPr id="48" name="Forme libre 65">
              <a:extLst>
                <a:ext uri="{FF2B5EF4-FFF2-40B4-BE49-F238E27FC236}">
                  <a16:creationId xmlns:a16="http://schemas.microsoft.com/office/drawing/2014/main" id="{54E2997C-3A11-40EC-BE2B-6A165FBAF90E}"/>
                </a:ext>
              </a:extLst>
            </p:cNvPr>
            <p:cNvSpPr/>
            <p:nvPr/>
          </p:nvSpPr>
          <p:spPr>
            <a:xfrm>
              <a:off x="7255023" y="5842168"/>
              <a:ext cx="1133618" cy="587255"/>
            </a:xfrm>
            <a:custGeom>
              <a:avLst/>
              <a:gdLst>
                <a:gd name="f0" fmla="val 10800000"/>
                <a:gd name="f1" fmla="val 5400000"/>
                <a:gd name="f2" fmla="val 180"/>
                <a:gd name="f3" fmla="val w"/>
                <a:gd name="f4" fmla="val h"/>
                <a:gd name="f5" fmla="val 0"/>
                <a:gd name="f6" fmla="val 1133619"/>
                <a:gd name="f7" fmla="val 587256"/>
                <a:gd name="f8" fmla="+- 0 0 -90"/>
                <a:gd name="f9" fmla="*/ f3 1 1133619"/>
                <a:gd name="f10" fmla="*/ f4 1 587256"/>
                <a:gd name="f11" fmla="val f5"/>
                <a:gd name="f12" fmla="val f6"/>
                <a:gd name="f13" fmla="val f7"/>
                <a:gd name="f14" fmla="*/ f8 f0 1"/>
                <a:gd name="f15" fmla="+- f13 0 f11"/>
                <a:gd name="f16" fmla="+- f12 0 f11"/>
                <a:gd name="f17" fmla="*/ f14 1 f2"/>
                <a:gd name="f18" fmla="*/ f16 1 1133619"/>
                <a:gd name="f19" fmla="*/ f15 1 587256"/>
                <a:gd name="f20" fmla="*/ 0 f16 1"/>
                <a:gd name="f21" fmla="*/ 293628 f15 1"/>
                <a:gd name="f22" fmla="*/ 566810 f16 1"/>
                <a:gd name="f23" fmla="*/ 0 f15 1"/>
                <a:gd name="f24" fmla="*/ 1133619 f16 1"/>
                <a:gd name="f25" fmla="*/ 587256 f15 1"/>
                <a:gd name="f26" fmla="+- f17 0 f1"/>
                <a:gd name="f27" fmla="*/ f20 1 1133619"/>
                <a:gd name="f28" fmla="*/ f21 1 587256"/>
                <a:gd name="f29" fmla="*/ f22 1 1133619"/>
                <a:gd name="f30" fmla="*/ f23 1 587256"/>
                <a:gd name="f31" fmla="*/ f24 1 1133619"/>
                <a:gd name="f32" fmla="*/ f25 1 587256"/>
                <a:gd name="f33" fmla="*/ f11 1 f18"/>
                <a:gd name="f34" fmla="*/ f12 1 f18"/>
                <a:gd name="f35" fmla="*/ f11 1 f19"/>
                <a:gd name="f36" fmla="*/ f13 1 f19"/>
                <a:gd name="f37" fmla="*/ f27 1 f18"/>
                <a:gd name="f38" fmla="*/ f28 1 f19"/>
                <a:gd name="f39" fmla="*/ f29 1 f18"/>
                <a:gd name="f40" fmla="*/ f30 1 f19"/>
                <a:gd name="f41" fmla="*/ f31 1 f18"/>
                <a:gd name="f42" fmla="*/ f32 1 f19"/>
                <a:gd name="f43" fmla="*/ f33 f9 1"/>
                <a:gd name="f44" fmla="*/ f34 f9 1"/>
                <a:gd name="f45" fmla="*/ f36 f10 1"/>
                <a:gd name="f46" fmla="*/ f35 f10 1"/>
                <a:gd name="f47" fmla="*/ f37 f9 1"/>
                <a:gd name="f48" fmla="*/ f38 f10 1"/>
                <a:gd name="f49" fmla="*/ f39 f9 1"/>
                <a:gd name="f50" fmla="*/ f40 f10 1"/>
                <a:gd name="f51" fmla="*/ f41 f9 1"/>
                <a:gd name="f52" fmla="*/ f42 f10 1"/>
              </a:gdLst>
              <a:ahLst/>
              <a:cxnLst>
                <a:cxn ang="3cd4">
                  <a:pos x="hc" y="t"/>
                </a:cxn>
                <a:cxn ang="0">
                  <a:pos x="r" y="vc"/>
                </a:cxn>
                <a:cxn ang="cd4">
                  <a:pos x="hc" y="b"/>
                </a:cxn>
                <a:cxn ang="cd2">
                  <a:pos x="l" y="vc"/>
                </a:cxn>
                <a:cxn ang="f26">
                  <a:pos x="f47" y="f48"/>
                </a:cxn>
                <a:cxn ang="f26">
                  <a:pos x="f49" y="f50"/>
                </a:cxn>
                <a:cxn ang="f26">
                  <a:pos x="f51" y="f48"/>
                </a:cxn>
                <a:cxn ang="f26">
                  <a:pos x="f49" y="f52"/>
                </a:cxn>
              </a:cxnLst>
              <a:rect l="f43" t="f46" r="f44" b="f45"/>
              <a:pathLst>
                <a:path w="1133619" h="587256">
                  <a:moveTo>
                    <a:pt x="f6" y="f7"/>
                  </a:moveTo>
                  <a:lnTo>
                    <a:pt x="f6" y="f5"/>
                  </a:lnTo>
                  <a:lnTo>
                    <a:pt x="f5" y="f5"/>
                  </a:lnTo>
                  <a:lnTo>
                    <a:pt x="f5" y="f7"/>
                  </a:lnTo>
                  <a:lnTo>
                    <a:pt x="f6" y="f7"/>
                  </a:lnTo>
                  <a:close/>
                </a:path>
              </a:pathLst>
            </a:custGeom>
            <a:solidFill>
              <a:schemeClr val="bg1">
                <a:lumMod val="85000"/>
              </a:schemeClr>
            </a:solidFill>
            <a:ln w="7598" cap="flat">
              <a:solidFill>
                <a:srgbClr val="D6EFE3"/>
              </a:solidFill>
              <a:prstDash val="solid"/>
              <a:miter/>
            </a:ln>
          </p:spPr>
          <p:txBody>
            <a:bodyPr lIns="0" tIns="0" rIns="0" bIns="0"/>
            <a:lstStyle/>
            <a:p>
              <a:endParaRPr lang="fr-FR"/>
            </a:p>
          </p:txBody>
        </p:sp>
      </p:grpSp>
      <p:sp>
        <p:nvSpPr>
          <p:cNvPr id="54" name="Rectangle 2">
            <a:extLst>
              <a:ext uri="{FF2B5EF4-FFF2-40B4-BE49-F238E27FC236}">
                <a16:creationId xmlns:a16="http://schemas.microsoft.com/office/drawing/2014/main" id="{D0C8871D-4E36-40D2-9851-53185A4EF7F0}"/>
              </a:ext>
            </a:extLst>
          </p:cNvPr>
          <p:cNvSpPr/>
          <p:nvPr/>
        </p:nvSpPr>
        <p:spPr>
          <a:xfrm>
            <a:off x="661265" y="242746"/>
            <a:ext cx="11530735" cy="1077218"/>
          </a:xfrm>
          <a:prstGeom prst="rect">
            <a:avLst/>
          </a:prstGeom>
          <a:noFill/>
          <a:ln cap="flat">
            <a:noFill/>
            <a:prstDash val="solid"/>
          </a:ln>
        </p:spPr>
        <p:txBody>
          <a:bodyPr vert="horz" wrap="square" lIns="91440" tIns="45720" rIns="91440" bIns="45720" anchor="t" anchorCtr="0" compatLnSpc="1">
            <a:spAutoFit/>
          </a:bodyPr>
          <a:lstStyle/>
          <a:p>
            <a:pPr algn="ctr">
              <a:defRPr sz="1800" b="0" i="0" u="none" strike="noStrike" kern="0" cap="none" spc="0" baseline="0">
                <a:solidFill>
                  <a:srgbClr val="000000"/>
                </a:solidFill>
                <a:uFillTx/>
              </a:defRPr>
            </a:pPr>
            <a:r>
              <a:rPr lang="fr-BE" sz="3200" b="1" dirty="0">
                <a:solidFill>
                  <a:srgbClr val="000000"/>
                </a:solidFill>
                <a:latin typeface="Calibri"/>
              </a:rPr>
              <a:t>Finalités des technologies </a:t>
            </a:r>
          </a:p>
          <a:p>
            <a:pPr algn="ctr">
              <a:defRPr sz="1800" b="0" i="0" u="none" strike="noStrike" kern="0" cap="none" spc="0" baseline="0">
                <a:solidFill>
                  <a:srgbClr val="000000"/>
                </a:solidFill>
                <a:uFillTx/>
              </a:defRPr>
            </a:pPr>
            <a:r>
              <a:rPr lang="fr-BE" sz="3200" b="1" dirty="0">
                <a:solidFill>
                  <a:srgbClr val="000000"/>
                </a:solidFill>
                <a:latin typeface="Calibri"/>
              </a:rPr>
              <a:t>et degré de leur intégration dans les hôtels</a:t>
            </a:r>
          </a:p>
        </p:txBody>
      </p:sp>
      <p:sp>
        <p:nvSpPr>
          <p:cNvPr id="59" name="ZoneTexte 4">
            <a:extLst>
              <a:ext uri="{FF2B5EF4-FFF2-40B4-BE49-F238E27FC236}">
                <a16:creationId xmlns:a16="http://schemas.microsoft.com/office/drawing/2014/main" id="{1B5B29DF-A5A0-0C47-AA7B-542C671176AA}"/>
              </a:ext>
            </a:extLst>
          </p:cNvPr>
          <p:cNvSpPr txBox="1"/>
          <p:nvPr/>
        </p:nvSpPr>
        <p:spPr>
          <a:xfrm>
            <a:off x="7689089" y="1690679"/>
            <a:ext cx="4204633" cy="2462213"/>
          </a:xfrm>
          <a:prstGeom prst="rect">
            <a:avLst/>
          </a:prstGeom>
          <a:noFill/>
          <a:ln cap="flat">
            <a:noFill/>
          </a:ln>
        </p:spPr>
        <p:txBody>
          <a:bodyPr vert="horz" wrap="square" lIns="91440" tIns="45720" rIns="91440" bIns="45720" anchor="t" anchorCtr="0" compatLnSpc="1">
            <a:spAutoFit/>
          </a:bodyPr>
          <a:lstStyle/>
          <a:p>
            <a:pPr marL="285750" indent="-285750">
              <a:buFont typeface="Arial" panose="020B0604020202020204" pitchFamily="34" charset="0"/>
              <a:buChar char="•"/>
              <a:defRPr sz="1800" b="0" i="0" u="none" strike="noStrike" kern="0" cap="none" spc="0" baseline="0">
                <a:solidFill>
                  <a:srgbClr val="000000"/>
                </a:solidFill>
                <a:uFillTx/>
              </a:defRPr>
            </a:pPr>
            <a:r>
              <a:rPr lang="fr-BE" sz="1400" b="1" dirty="0">
                <a:solidFill>
                  <a:schemeClr val="bg2">
                    <a:lumMod val="50000"/>
                  </a:schemeClr>
                </a:solidFill>
                <a:latin typeface="Calibri"/>
              </a:rPr>
              <a:t>Stade pré-opérationnel </a:t>
            </a:r>
            <a:r>
              <a:rPr lang="fr-BE" sz="1400" dirty="0">
                <a:solidFill>
                  <a:schemeClr val="bg2">
                    <a:lumMod val="50000"/>
                  </a:schemeClr>
                </a:solidFill>
              </a:rPr>
              <a:t>: technologie absente, rudimentaire ou en projet</a:t>
            </a:r>
          </a:p>
          <a:p>
            <a:pPr marL="285750" indent="-285750">
              <a:buFont typeface="Arial" panose="020B0604020202020204" pitchFamily="34" charset="0"/>
              <a:buChar char="•"/>
              <a:defRPr sz="1800" b="0" i="0" u="none" strike="noStrike" kern="0" cap="none" spc="0" baseline="0">
                <a:solidFill>
                  <a:srgbClr val="000000"/>
                </a:solidFill>
                <a:uFillTx/>
              </a:defRPr>
            </a:pPr>
            <a:r>
              <a:rPr lang="fr-BE" sz="1400" b="1" dirty="0">
                <a:solidFill>
                  <a:schemeClr val="bg2">
                    <a:lumMod val="50000"/>
                  </a:schemeClr>
                </a:solidFill>
              </a:rPr>
              <a:t>Stade opérationnel </a:t>
            </a:r>
            <a:r>
              <a:rPr lang="fr-BE" sz="1400" dirty="0">
                <a:solidFill>
                  <a:schemeClr val="bg2">
                    <a:lumMod val="50000"/>
                  </a:schemeClr>
                </a:solidFill>
              </a:rPr>
              <a:t>: comprend des technologies nécessaires à la gestion opérationnelle de l’hôtel  </a:t>
            </a:r>
          </a:p>
          <a:p>
            <a:pPr marL="285750" indent="-285750">
              <a:buFont typeface="Arial" panose="020B0604020202020204" pitchFamily="34" charset="0"/>
              <a:buChar char="•"/>
              <a:defRPr sz="1800" b="0" i="0" u="none" strike="noStrike" kern="0" cap="none" spc="0" baseline="0">
                <a:solidFill>
                  <a:srgbClr val="000000"/>
                </a:solidFill>
                <a:uFillTx/>
              </a:defRPr>
            </a:pPr>
            <a:r>
              <a:rPr lang="fr-BE" sz="1400" b="1" dirty="0">
                <a:solidFill>
                  <a:schemeClr val="bg2">
                    <a:lumMod val="50000"/>
                  </a:schemeClr>
                </a:solidFill>
                <a:latin typeface="Calibri"/>
              </a:rPr>
              <a:t>Stade de renforcement </a:t>
            </a:r>
            <a:r>
              <a:rPr lang="fr-BE" sz="1400" dirty="0">
                <a:solidFill>
                  <a:schemeClr val="bg2">
                    <a:lumMod val="50000"/>
                  </a:schemeClr>
                </a:solidFill>
                <a:latin typeface="Calibri"/>
              </a:rPr>
              <a:t>: intègre des objectifs d’amélioration des services et/ou de productivité  </a:t>
            </a:r>
          </a:p>
          <a:p>
            <a:pPr marL="285750" indent="-285750">
              <a:buFont typeface="Arial" panose="020B0604020202020204" pitchFamily="34" charset="0"/>
              <a:buChar char="•"/>
              <a:defRPr sz="1800" b="0" i="0" u="none" strike="noStrike" kern="0" cap="none" spc="0" baseline="0">
                <a:solidFill>
                  <a:srgbClr val="000000"/>
                </a:solidFill>
                <a:uFillTx/>
              </a:defRPr>
            </a:pPr>
            <a:r>
              <a:rPr lang="fr-BE" sz="1400" b="1" dirty="0">
                <a:solidFill>
                  <a:schemeClr val="bg2">
                    <a:lumMod val="50000"/>
                  </a:schemeClr>
                </a:solidFill>
                <a:latin typeface="Calibri"/>
              </a:rPr>
              <a:t>Stade stratégique </a:t>
            </a:r>
            <a:r>
              <a:rPr lang="fr-BE" sz="1400" dirty="0">
                <a:solidFill>
                  <a:schemeClr val="bg2">
                    <a:lumMod val="50000"/>
                  </a:schemeClr>
                </a:solidFill>
                <a:latin typeface="Calibri"/>
              </a:rPr>
              <a:t>: implique une maîtrise des technologies intelligentes et une capacité d’innovation de l’hôtel</a:t>
            </a:r>
          </a:p>
          <a:p>
            <a:pPr marL="285750" indent="-285750">
              <a:buFont typeface="Arial" panose="020B0604020202020204" pitchFamily="34" charset="0"/>
              <a:buChar char="•"/>
              <a:defRPr sz="1800" b="0" i="0" u="none" strike="noStrike" kern="0" cap="none" spc="0" baseline="0">
                <a:solidFill>
                  <a:srgbClr val="000000"/>
                </a:solidFill>
                <a:uFillTx/>
              </a:defRPr>
            </a:pPr>
            <a:r>
              <a:rPr lang="fr-BE" sz="1400" b="1" dirty="0">
                <a:solidFill>
                  <a:schemeClr val="bg2">
                    <a:lumMod val="50000"/>
                  </a:schemeClr>
                </a:solidFill>
                <a:latin typeface="Calibri"/>
              </a:rPr>
              <a:t>Stade transformationnel </a:t>
            </a:r>
            <a:r>
              <a:rPr lang="fr-BE" sz="1400" dirty="0">
                <a:solidFill>
                  <a:schemeClr val="bg2">
                    <a:lumMod val="50000"/>
                  </a:schemeClr>
                </a:solidFill>
                <a:latin typeface="Calibri"/>
              </a:rPr>
              <a:t>: permet une aide à la prise de décision stratégique sur base d’outils d’IA</a:t>
            </a:r>
          </a:p>
        </p:txBody>
      </p:sp>
      <p:sp>
        <p:nvSpPr>
          <p:cNvPr id="25" name="ZoneTexte 24"/>
          <p:cNvSpPr txBox="1"/>
          <p:nvPr/>
        </p:nvSpPr>
        <p:spPr>
          <a:xfrm>
            <a:off x="1629509" y="5359255"/>
            <a:ext cx="3238387" cy="261610"/>
          </a:xfrm>
          <a:prstGeom prst="rect">
            <a:avLst/>
          </a:prstGeom>
          <a:noFill/>
        </p:spPr>
        <p:txBody>
          <a:bodyPr wrap="none" rtlCol="0">
            <a:spAutoFit/>
          </a:bodyPr>
          <a:lstStyle/>
          <a:p>
            <a:r>
              <a:rPr lang="fr-BE" sz="1100" i="1" dirty="0">
                <a:solidFill>
                  <a:schemeClr val="bg2">
                    <a:lumMod val="50000"/>
                  </a:schemeClr>
                </a:solidFill>
              </a:rPr>
              <a:t>Tableau Basé sur la typologie de </a:t>
            </a:r>
            <a:r>
              <a:rPr lang="fr-BE" sz="1100" i="1" dirty="0" err="1">
                <a:solidFill>
                  <a:schemeClr val="bg2">
                    <a:lumMod val="50000"/>
                  </a:schemeClr>
                </a:solidFill>
              </a:rPr>
              <a:t>Bilgihan</a:t>
            </a:r>
            <a:r>
              <a:rPr lang="fr-BE" sz="1100" i="1" dirty="0">
                <a:solidFill>
                  <a:schemeClr val="bg2">
                    <a:lumMod val="50000"/>
                  </a:schemeClr>
                </a:solidFill>
              </a:rPr>
              <a:t> et al. (2016)</a:t>
            </a:r>
          </a:p>
        </p:txBody>
      </p:sp>
      <p:sp>
        <p:nvSpPr>
          <p:cNvPr id="101" name="ZoneTexte 100">
            <a:extLst>
              <a:ext uri="{FF2B5EF4-FFF2-40B4-BE49-F238E27FC236}">
                <a16:creationId xmlns:a16="http://schemas.microsoft.com/office/drawing/2014/main" id="{3E530FC2-D70A-4ADE-ABD1-A3631505358B}"/>
              </a:ext>
            </a:extLst>
          </p:cNvPr>
          <p:cNvSpPr txBox="1"/>
          <p:nvPr/>
        </p:nvSpPr>
        <p:spPr>
          <a:xfrm>
            <a:off x="5913564" y="5623437"/>
            <a:ext cx="5864551" cy="1077218"/>
          </a:xfrm>
          <a:prstGeom prst="rect">
            <a:avLst/>
          </a:prstGeom>
          <a:noFill/>
        </p:spPr>
        <p:txBody>
          <a:bodyPr wrap="square">
            <a:spAutoFit/>
          </a:bodyPr>
          <a:lstStyle/>
          <a:p>
            <a:r>
              <a:rPr lang="fr-BE" sz="1600" b="1" dirty="0"/>
              <a:t>Lecture horizontale du tableau : </a:t>
            </a:r>
            <a:r>
              <a:rPr lang="fr-BE" sz="1600" i="1" dirty="0"/>
              <a:t>« 8</a:t>
            </a:r>
            <a:r>
              <a:rPr lang="fr-BE" sz="1600" i="1" baseline="0" dirty="0"/>
              <a:t> hôtels des 10 enquêtés ont adopté des technologies de gestion relevant du stade stratégique. Pour ce qui est des technologies d’analyse du big data, 8 hôtels sur 10 sont au stade pré-opérationnel. »</a:t>
            </a:r>
            <a:endParaRPr lang="fr-BE" sz="1600" i="1"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2" ma:contentTypeDescription="Crée un document." ma:contentTypeScope="" ma:versionID="71b51ec8107028eb7e78ec41c2751cc0">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51d3335cf7a2e6a9e4a61c00b09f6a8f"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2C08D1-F243-4FCD-9A0B-A59748438FB1}">
  <ds:schemaRefs>
    <ds:schemaRef ds:uri="http://schemas.microsoft.com/sharepoint/v3/contenttype/forms"/>
  </ds:schemaRefs>
</ds:datastoreItem>
</file>

<file path=customXml/itemProps2.xml><?xml version="1.0" encoding="utf-8"?>
<ds:datastoreItem xmlns:ds="http://schemas.openxmlformats.org/officeDocument/2006/customXml" ds:itemID="{EB191B4C-73BE-4668-86C5-8B9BA57C9DCE}">
  <ds:schemaRefs>
    <ds:schemaRef ds:uri="http://purl.org/dc/terms/"/>
    <ds:schemaRef ds:uri="http://schemas.openxmlformats.org/package/2006/metadata/core-properties"/>
    <ds:schemaRef ds:uri="http://purl.org/dc/dcmitype/"/>
    <ds:schemaRef ds:uri="2567754f-50e4-4189-a66f-3a192321311e"/>
    <ds:schemaRef ds:uri="http://schemas.microsoft.com/office/infopath/2007/PartnerControls"/>
    <ds:schemaRef ds:uri="http://schemas.microsoft.com/office/2006/documentManagement/types"/>
    <ds:schemaRef ds:uri="http://schemas.microsoft.com/office/2006/metadata/properties"/>
    <ds:schemaRef ds:uri="85f77097-4bf8-40b1-97a8-234c59573423"/>
    <ds:schemaRef ds:uri="http://www.w3.org/XML/1998/namespace"/>
    <ds:schemaRef ds:uri="http://purl.org/dc/elements/1.1/"/>
  </ds:schemaRefs>
</ds:datastoreItem>
</file>

<file path=customXml/itemProps3.xml><?xml version="1.0" encoding="utf-8"?>
<ds:datastoreItem xmlns:ds="http://schemas.openxmlformats.org/officeDocument/2006/customXml" ds:itemID="{EF0C766C-F202-401D-B9FC-355FD7242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6357</TotalTime>
  <Words>1618</Words>
  <Application>Microsoft Office PowerPoint</Application>
  <PresentationFormat>Grand écran</PresentationFormat>
  <Paragraphs>354</Paragraphs>
  <Slides>11</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Arial Black</vt:lpstr>
      <vt:lpstr>Calibri</vt:lpstr>
      <vt:lpstr>Calibri Light</vt:lpstr>
      <vt:lpstr>Times New Roman</vt:lpstr>
      <vt:lpstr>Wingdings</vt:lpstr>
      <vt:lpstr>Thème Office</vt:lpstr>
      <vt:lpstr>Présentation PowerPoint</vt:lpstr>
      <vt:lpstr>Présentation PowerPoint</vt:lpstr>
      <vt:lpstr>Technologies les plus adoptées  dans les hôtels bruxellois de l’échantillon </vt:lpstr>
      <vt:lpstr>Types de technologies utilisées selon le type de structure hôtelière</vt:lpstr>
      <vt:lpstr>Présentation PowerPoint</vt:lpstr>
      <vt:lpstr>Présentation PowerPoint</vt:lpstr>
      <vt:lpstr>Conséquences les plus rapportées de l'adoption des technologies à 3 ans </vt:lpstr>
      <vt:lpstr>Comment chaque profil perçoit      les conséquences de l’adoption technologique prévue dans les 3 ans</vt:lpstr>
      <vt:lpstr>Présentation PowerPoint</vt:lpstr>
      <vt:lpstr>Typologie alternative : observations et illustrations </vt:lpstr>
      <vt:lpstr>                  Synthèse                          Perspectives de recherche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hôtels de la Région de Bruxelles-Capitale et les technologies intelligentes</dc:title>
  <dc:creator>HELLEMANS  Catherine</dc:creator>
  <cp:lastModifiedBy>pierre flandrin</cp:lastModifiedBy>
  <cp:revision>325</cp:revision>
  <dcterms:created xsi:type="dcterms:W3CDTF">2021-01-23T09:04:16Z</dcterms:created>
  <dcterms:modified xsi:type="dcterms:W3CDTF">2021-04-27T13:42:46Z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